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1"/>
  </p:notesMasterIdLst>
  <p:sldIdLst>
    <p:sldId id="309" r:id="rId2"/>
    <p:sldId id="310" r:id="rId3"/>
    <p:sldId id="312" r:id="rId4"/>
    <p:sldId id="311" r:id="rId5"/>
    <p:sldId id="317" r:id="rId6"/>
    <p:sldId id="320" r:id="rId7"/>
    <p:sldId id="321" r:id="rId8"/>
    <p:sldId id="323" r:id="rId9"/>
    <p:sldId id="322" r:id="rId10"/>
  </p:sldIdLst>
  <p:sldSz cx="9144000" cy="5143500" type="screen16x9"/>
  <p:notesSz cx="6858000" cy="9144000"/>
  <p:embeddedFontLst>
    <p:embeddedFont>
      <p:font typeface="Montserrat" pitchFamily="2" charset="77"/>
      <p:regular r:id="rId12"/>
      <p:bold r:id="rId13"/>
      <p:italic r:id="rId14"/>
      <p:boldItalic r:id="rId15"/>
    </p:embeddedFont>
    <p:embeddedFont>
      <p:font typeface="Montserrat Light" pitchFamily="2" charset="77"/>
      <p:regular r:id="rId16"/>
      <p:bold r:id="rId17"/>
      <p:italic r:id="rId18"/>
      <p:boldItalic r:id="rId19"/>
    </p:embeddedFont>
    <p:embeddedFont>
      <p:font typeface="Montserrat SemiBold" pitchFamily="2" charset="77"/>
      <p:regular r:id="rId20"/>
      <p:bold r:id="rId21"/>
      <p:italic r:id="rId22"/>
      <p:boldItalic r:id="rId23"/>
    </p:embeddedFont>
    <p:embeddedFont>
      <p:font typeface="Source Sans Pro" panose="020B0503030403020204" pitchFamily="34" charset="0"/>
      <p:regular r:id="rId24"/>
      <p:bold r:id="rId25"/>
      <p:italic r:id="rId26"/>
      <p:boldItalic r:id="rId27"/>
    </p:embeddedFont>
    <p:embeddedFont>
      <p:font typeface="Source Sans Pro Light" panose="020F03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2891"/>
  </p:normalViewPr>
  <p:slideViewPr>
    <p:cSldViewPr snapToGrid="0">
      <p:cViewPr>
        <p:scale>
          <a:sx n="100" d="100"/>
          <a:sy n="100" d="100"/>
        </p:scale>
        <p:origin x="944" y="5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6c09f307d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6c09f307d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/>
              <a:t>Hello </a:t>
            </a:r>
            <a:r>
              <a:rPr lang="fr-FR" sz="1200" b="1" dirty="0" err="1"/>
              <a:t>everybody</a:t>
            </a:r>
            <a:r>
              <a:rPr lang="fr-FR" sz="1200" b="1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 err="1"/>
              <a:t>Welcome</a:t>
            </a:r>
            <a:r>
              <a:rPr lang="fr-FR" sz="1200" b="1" dirty="0"/>
              <a:t> to the </a:t>
            </a:r>
            <a:r>
              <a:rPr lang="fr-FR" sz="1200" b="1" dirty="0" err="1"/>
              <a:t>Ts.ED</a:t>
            </a:r>
            <a:r>
              <a:rPr lang="fr-FR" sz="1200" b="1" dirty="0"/>
              <a:t> </a:t>
            </a:r>
            <a:r>
              <a:rPr lang="fr-FR" sz="1200" b="1" dirty="0" err="1"/>
              <a:t>meetup</a:t>
            </a:r>
            <a:r>
              <a:rPr lang="fr-FR" sz="1200" b="1" dirty="0"/>
              <a:t>. </a:t>
            </a:r>
            <a:r>
              <a:rPr lang="fr-FR" sz="1200" b="1" dirty="0" err="1"/>
              <a:t>I’m</a:t>
            </a:r>
            <a:r>
              <a:rPr lang="fr-FR" sz="1200" b="1" dirty="0"/>
              <a:t> Romain </a:t>
            </a:r>
            <a:r>
              <a:rPr lang="fr-FR" sz="1200" b="1" dirty="0" err="1"/>
              <a:t>Lenzotti</a:t>
            </a:r>
            <a:r>
              <a:rPr lang="fr-FR" sz="1200" b="1" dirty="0"/>
              <a:t>, the </a:t>
            </a:r>
            <a:r>
              <a:rPr lang="fr-FR" sz="1200" b="1" dirty="0" err="1"/>
              <a:t>author</a:t>
            </a:r>
            <a:r>
              <a:rPr lang="fr-FR" sz="1200" b="1" dirty="0"/>
              <a:t> of </a:t>
            </a:r>
            <a:r>
              <a:rPr lang="fr-FR" sz="1200" b="1" dirty="0" err="1"/>
              <a:t>Ts.ED</a:t>
            </a:r>
            <a:r>
              <a:rPr lang="fr-FR" sz="1200" b="1" dirty="0"/>
              <a:t> </a:t>
            </a:r>
            <a:r>
              <a:rPr lang="fr-FR" sz="1200" b="1" dirty="0" err="1"/>
              <a:t>framework</a:t>
            </a:r>
            <a:r>
              <a:rPr lang="fr-FR" sz="1200" b="1" dirty="0"/>
              <a:t>. </a:t>
            </a:r>
            <a:r>
              <a:rPr lang="fr-FR" sz="1200" b="1" dirty="0" err="1"/>
              <a:t>I’m</a:t>
            </a:r>
            <a:r>
              <a:rPr lang="fr-FR" sz="1200" b="1" dirty="0"/>
              <a:t> Tech Lead </a:t>
            </a:r>
            <a:endParaRPr sz="1200" b="1" dirty="0"/>
          </a:p>
        </p:txBody>
      </p:sp>
    </p:spTree>
    <p:extLst>
      <p:ext uri="{BB962C8B-B14F-4D97-AF65-F5344CB8AC3E}">
        <p14:creationId xmlns:p14="http://schemas.microsoft.com/office/powerpoint/2010/main" val="3914769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6dfc3702e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6dfc3702e3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Our visite rate (</a:t>
            </a:r>
            <a:r>
              <a:rPr lang="fr-FR" dirty="0"/>
              <a:t>23 052 </a:t>
            </a:r>
            <a:r>
              <a:rPr lang="fr-FR" dirty="0" err="1"/>
              <a:t>since</a:t>
            </a:r>
            <a:r>
              <a:rPr lang="fr-FR" dirty="0"/>
              <a:t> </a:t>
            </a:r>
            <a:r>
              <a:rPr lang="fr-FR" dirty="0" err="1"/>
              <a:t>january</a:t>
            </a:r>
            <a:r>
              <a:rPr lang="fr-FR" dirty="0"/>
              <a:t>):</a:t>
            </a:r>
            <a:endParaRPr lang="fr-FR" dirty="0">
              <a:solidFill>
                <a:schemeClr val="dk1"/>
              </a:solidFill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USA 16.35%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Inde 8.4%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France 6.05%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Brésil 5.60%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Allemagne 5.24%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Ukraine 4.21%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UK 3.35%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 err="1">
                <a:solidFill>
                  <a:schemeClr val="dk1"/>
                </a:solidFill>
              </a:rPr>
              <a:t>Italy</a:t>
            </a:r>
            <a:r>
              <a:rPr lang="fr-FR" dirty="0">
                <a:solidFill>
                  <a:schemeClr val="dk1"/>
                </a:solidFill>
              </a:rPr>
              <a:t> 3.26%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  <a:tabLst/>
              <a:defRPr/>
            </a:pPr>
            <a:r>
              <a:rPr lang="fr-FR" dirty="0">
                <a:solidFill>
                  <a:schemeClr val="dk1"/>
                </a:solidFill>
              </a:rPr>
              <a:t>Canada 2.36%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fr-FR" dirty="0">
              <a:solidFill>
                <a:schemeClr val="dk1"/>
              </a:solidFill>
            </a:endParaRPr>
          </a:p>
          <a:p>
            <a:pPr marL="153035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fr-FR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237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76350afad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76350afad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257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76350afad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76350afad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009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6dfc3702e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6dfc3702e3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3035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fr-FR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551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760278066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760278066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/>
          </a:p>
        </p:txBody>
      </p:sp>
    </p:spTree>
    <p:extLst>
      <p:ext uri="{BB962C8B-B14F-4D97-AF65-F5344CB8AC3E}">
        <p14:creationId xmlns:p14="http://schemas.microsoft.com/office/powerpoint/2010/main" val="1416399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6dfc3702e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6dfc3702e3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566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5842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6feffcbd02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6feffcbd02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38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_Droit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8449500" y="4663200"/>
            <a:ext cx="6990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72A63E-4DB9-F244-A964-DDA487893049}"/>
              </a:ext>
            </a:extLst>
          </p:cNvPr>
          <p:cNvSpPr/>
          <p:nvPr userDrawn="1"/>
        </p:nvSpPr>
        <p:spPr>
          <a:xfrm>
            <a:off x="8537744" y="131399"/>
            <a:ext cx="6062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err="1">
                <a:solidFill>
                  <a:srgbClr val="0174D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Ts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.ED</a:t>
            </a:r>
            <a:endParaRPr lang="fr-FR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06">
          <p15:clr>
            <a:srgbClr val="FA7B17"/>
          </p15:clr>
        </p15:guide>
        <p15:guide id="2" pos="454">
          <p15:clr>
            <a:srgbClr val="FA7B17"/>
          </p15:clr>
        </p15:guide>
        <p15:guide id="3" orient="horz" pos="332">
          <p15:clr>
            <a:srgbClr val="FA7B17"/>
          </p15:clr>
        </p15:guide>
        <p15:guide id="4" orient="horz" pos="692">
          <p15:clr>
            <a:srgbClr val="FA7B17"/>
          </p15:clr>
        </p15:guide>
        <p15:guide id="5" pos="779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_Gauche_Copyright">
  <p:cSld name="SECTION_HEADER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ldNum" idx="12"/>
          </p:nvPr>
        </p:nvSpPr>
        <p:spPr>
          <a:xfrm>
            <a:off x="0" y="4653500"/>
            <a:ext cx="6990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9" name="Google Shape;19;p5"/>
          <p:cNvSpPr/>
          <p:nvPr/>
        </p:nvSpPr>
        <p:spPr>
          <a:xfrm rot="-5400000">
            <a:off x="-1343550" y="2414538"/>
            <a:ext cx="33861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i="0" u="none" strike="noStrike" cap="none" dirty="0">
              <a:solidFill>
                <a:srgbClr val="00000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8C18C6-39CE-974F-B889-C0DC308D3F39}"/>
              </a:ext>
            </a:extLst>
          </p:cNvPr>
          <p:cNvSpPr/>
          <p:nvPr userDrawn="1"/>
        </p:nvSpPr>
        <p:spPr>
          <a:xfrm>
            <a:off x="46372" y="105999"/>
            <a:ext cx="6062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174D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Ts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.ED</a:t>
            </a:r>
            <a:endParaRPr lang="fr-FR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332">
          <p15:clr>
            <a:srgbClr val="FA7B17"/>
          </p15:clr>
        </p15:guide>
        <p15:guide id="4" orient="horz" pos="692">
          <p15:clr>
            <a:srgbClr val="FA7B17"/>
          </p15:clr>
        </p15:guide>
        <p15:guide id="5" pos="779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_Gauche">
  <p:cSld name="SECTION_HEADER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sldNum" idx="12"/>
          </p:nvPr>
        </p:nvSpPr>
        <p:spPr>
          <a:xfrm>
            <a:off x="75158" y="46534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25" name="Google Shape;25;p7"/>
          <p:cNvSpPr/>
          <p:nvPr/>
        </p:nvSpPr>
        <p:spPr>
          <a:xfrm>
            <a:off x="2237100" y="4829175"/>
            <a:ext cx="46698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i="0" u="none" strike="noStrike" cap="none" dirty="0">
              <a:solidFill>
                <a:srgbClr val="00000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3055">
          <p15:clr>
            <a:srgbClr val="FA7B17"/>
          </p15:clr>
        </p15:guide>
        <p15:guide id="4" orient="horz" pos="332">
          <p15:clr>
            <a:srgbClr val="FA7B17"/>
          </p15:clr>
        </p15:guide>
        <p15:guide id="5" pos="779">
          <p15:clr>
            <a:srgbClr val="FA7B17"/>
          </p15:clr>
        </p15:guide>
        <p15:guide id="6" orient="horz" pos="69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_Droite">
  <p:cSld name="SECTION_HEADER_1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ldNum" idx="12"/>
          </p:nvPr>
        </p:nvSpPr>
        <p:spPr>
          <a:xfrm>
            <a:off x="8483698" y="4663203"/>
            <a:ext cx="6603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28" name="Google Shape;28;p8"/>
          <p:cNvSpPr/>
          <p:nvPr/>
        </p:nvSpPr>
        <p:spPr>
          <a:xfrm>
            <a:off x="2237100" y="4829175"/>
            <a:ext cx="46698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i="0" u="none" strike="noStrike" cap="none" dirty="0">
              <a:solidFill>
                <a:srgbClr val="00000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3042">
          <p15:clr>
            <a:srgbClr val="FA7B17"/>
          </p15:clr>
        </p15:guide>
        <p15:guide id="4" orient="horz" pos="332">
          <p15:clr>
            <a:srgbClr val="FA7B17"/>
          </p15:clr>
        </p15:guide>
        <p15:guide id="5" pos="779">
          <p15:clr>
            <a:srgbClr val="FA7B17"/>
          </p15:clr>
        </p15:guide>
        <p15:guide id="6" orient="horz" pos="69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ollective.com/tsed" TargetMode="External"/><Relationship Id="rId5" Type="http://schemas.openxmlformats.org/officeDocument/2006/relationships/hyperlink" Target="https://github.com/sponsors/romakita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hyperlink" Target="https://github.com/TypedProject/ts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6"/>
          <p:cNvSpPr txBox="1"/>
          <p:nvPr/>
        </p:nvSpPr>
        <p:spPr>
          <a:xfrm>
            <a:off x="802296" y="438075"/>
            <a:ext cx="360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b="1" dirty="0">
                <a:latin typeface="Montserrat"/>
                <a:ea typeface="Montserrat"/>
                <a:cs typeface="Montserrat"/>
                <a:sym typeface="Montserrat"/>
              </a:rPr>
              <a:t>SUMMARY</a:t>
            </a:r>
            <a:r>
              <a:rPr lang="fr" sz="4000" b="1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4000" b="1"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0" name="Google Shape;750;p36"/>
          <p:cNvSpPr txBox="1"/>
          <p:nvPr/>
        </p:nvSpPr>
        <p:spPr>
          <a:xfrm>
            <a:off x="1281696" y="1812676"/>
            <a:ext cx="31305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200" b="1" dirty="0">
                <a:latin typeface="Montserrat"/>
                <a:sym typeface="Source Sans Pro"/>
              </a:rPr>
              <a:t>Project workflow</a:t>
            </a:r>
          </a:p>
        </p:txBody>
      </p:sp>
      <p:sp>
        <p:nvSpPr>
          <p:cNvPr id="751" name="Google Shape;751;p36"/>
          <p:cNvSpPr txBox="1"/>
          <p:nvPr/>
        </p:nvSpPr>
        <p:spPr>
          <a:xfrm>
            <a:off x="1281696" y="2415636"/>
            <a:ext cx="31305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200" b="1" dirty="0">
                <a:latin typeface="Montserrat"/>
                <a:sym typeface="Source Sans Pro"/>
              </a:rPr>
              <a:t>Use CLI to </a:t>
            </a:r>
            <a:r>
              <a:rPr lang="fr-FR" sz="1200" b="1" dirty="0" err="1">
                <a:latin typeface="Montserrat"/>
                <a:sym typeface="Source Sans Pro"/>
              </a:rPr>
              <a:t>create</a:t>
            </a:r>
            <a:r>
              <a:rPr lang="fr-FR" sz="1200" b="1" dirty="0">
                <a:latin typeface="Montserrat"/>
                <a:sym typeface="Source Sans Pro"/>
              </a:rPr>
              <a:t> </a:t>
            </a:r>
            <a:r>
              <a:rPr lang="fr-FR" sz="1200" b="1" dirty="0" err="1">
                <a:latin typeface="Montserrat"/>
                <a:sym typeface="Source Sans Pro"/>
              </a:rPr>
              <a:t>your</a:t>
            </a:r>
            <a:r>
              <a:rPr lang="fr-FR" sz="1200" b="1" dirty="0">
                <a:latin typeface="Montserrat"/>
                <a:sym typeface="Source Sans Pro"/>
              </a:rPr>
              <a:t> application! </a:t>
            </a:r>
          </a:p>
        </p:txBody>
      </p:sp>
      <p:sp>
        <p:nvSpPr>
          <p:cNvPr id="752" name="Google Shape;752;p36"/>
          <p:cNvSpPr txBox="1"/>
          <p:nvPr/>
        </p:nvSpPr>
        <p:spPr>
          <a:xfrm>
            <a:off x="1281696" y="3018596"/>
            <a:ext cx="31305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200" b="1" dirty="0" err="1">
                <a:latin typeface="Montserrat"/>
                <a:sym typeface="Source Sans Pro"/>
              </a:rPr>
              <a:t>Demo</a:t>
            </a:r>
            <a:endParaRPr lang="fr-FR" sz="1200" b="1" dirty="0">
              <a:latin typeface="Montserrat"/>
              <a:sym typeface="Source Sans Pro"/>
            </a:endParaRPr>
          </a:p>
        </p:txBody>
      </p:sp>
      <p:sp>
        <p:nvSpPr>
          <p:cNvPr id="753" name="Google Shape;753;p36"/>
          <p:cNvSpPr txBox="1"/>
          <p:nvPr/>
        </p:nvSpPr>
        <p:spPr>
          <a:xfrm>
            <a:off x="1281696" y="3632707"/>
            <a:ext cx="31305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200" b="1" dirty="0">
                <a:latin typeface="Montserrat"/>
                <a:sym typeface="Source Sans Pro"/>
              </a:rPr>
              <a:t>Roadmap v6 </a:t>
            </a:r>
          </a:p>
        </p:txBody>
      </p:sp>
      <p:sp>
        <p:nvSpPr>
          <p:cNvPr id="754" name="Google Shape;754;p36"/>
          <p:cNvSpPr txBox="1"/>
          <p:nvPr/>
        </p:nvSpPr>
        <p:spPr>
          <a:xfrm>
            <a:off x="1281696" y="4246818"/>
            <a:ext cx="31305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latin typeface="Montserrat"/>
                <a:ea typeface="Montserrat"/>
                <a:cs typeface="Montserrat"/>
                <a:sym typeface="Montserrat"/>
              </a:rPr>
              <a:t>Questions / </a:t>
            </a:r>
            <a:r>
              <a:rPr lang="fr" sz="1200" b="1" dirty="0" err="1">
                <a:latin typeface="Montserrat"/>
                <a:ea typeface="Montserrat"/>
                <a:cs typeface="Montserrat"/>
                <a:sym typeface="Montserrat"/>
              </a:rPr>
              <a:t>Answers</a:t>
            </a:r>
            <a:endParaRPr sz="12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5" name="Google Shape;755;p36"/>
          <p:cNvSpPr txBox="1"/>
          <p:nvPr/>
        </p:nvSpPr>
        <p:spPr>
          <a:xfrm>
            <a:off x="767696" y="1812676"/>
            <a:ext cx="552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rgbClr val="0070C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02.</a:t>
            </a:r>
            <a:endParaRPr sz="1600" dirty="0">
              <a:solidFill>
                <a:srgbClr val="0070C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56" name="Google Shape;756;p36"/>
          <p:cNvSpPr txBox="1"/>
          <p:nvPr/>
        </p:nvSpPr>
        <p:spPr>
          <a:xfrm>
            <a:off x="767696" y="2415639"/>
            <a:ext cx="552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rgbClr val="0070C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03.</a:t>
            </a:r>
          </a:p>
        </p:txBody>
      </p:sp>
      <p:sp>
        <p:nvSpPr>
          <p:cNvPr id="757" name="Google Shape;757;p36"/>
          <p:cNvSpPr txBox="1"/>
          <p:nvPr/>
        </p:nvSpPr>
        <p:spPr>
          <a:xfrm>
            <a:off x="767696" y="3018599"/>
            <a:ext cx="552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rgbClr val="0070C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04.</a:t>
            </a:r>
            <a:endParaRPr sz="1600" dirty="0">
              <a:solidFill>
                <a:srgbClr val="0070C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58" name="Google Shape;758;p36"/>
          <p:cNvSpPr txBox="1"/>
          <p:nvPr/>
        </p:nvSpPr>
        <p:spPr>
          <a:xfrm>
            <a:off x="767696" y="3632710"/>
            <a:ext cx="552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rgbClr val="0070C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05.</a:t>
            </a:r>
            <a:endParaRPr sz="1600" dirty="0">
              <a:solidFill>
                <a:srgbClr val="0070C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59" name="Google Shape;759;p36"/>
          <p:cNvSpPr txBox="1"/>
          <p:nvPr/>
        </p:nvSpPr>
        <p:spPr>
          <a:xfrm>
            <a:off x="1281696" y="1254320"/>
            <a:ext cx="31305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200" b="1" dirty="0">
                <a:latin typeface="Montserrat"/>
                <a:ea typeface="Montserrat"/>
                <a:cs typeface="Montserrat"/>
                <a:sym typeface="Montserrat"/>
              </a:rPr>
              <a:t>Project </a:t>
            </a:r>
            <a:r>
              <a:rPr lang="fr-FR" sz="1200" b="1" dirty="0" err="1"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lang="fr-FR" sz="12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0" name="Google Shape;760;p36"/>
          <p:cNvSpPr txBox="1"/>
          <p:nvPr/>
        </p:nvSpPr>
        <p:spPr>
          <a:xfrm>
            <a:off x="767696" y="1254320"/>
            <a:ext cx="552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rgbClr val="0070C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01.</a:t>
            </a:r>
            <a:endParaRPr sz="1600" dirty="0">
              <a:solidFill>
                <a:srgbClr val="0070C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61" name="Google Shape;761;p36"/>
          <p:cNvSpPr txBox="1"/>
          <p:nvPr/>
        </p:nvSpPr>
        <p:spPr>
          <a:xfrm>
            <a:off x="767696" y="4246831"/>
            <a:ext cx="552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rgbClr val="0070C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06.</a:t>
            </a:r>
            <a:endParaRPr sz="1600" dirty="0">
              <a:solidFill>
                <a:srgbClr val="0070C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62" name="Google Shape;762;p36"/>
          <p:cNvSpPr txBox="1">
            <a:spLocks noGrp="1"/>
          </p:cNvSpPr>
          <p:nvPr>
            <p:ph type="sldNum" idx="12"/>
          </p:nvPr>
        </p:nvSpPr>
        <p:spPr>
          <a:xfrm>
            <a:off x="0" y="4653500"/>
            <a:ext cx="6990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</a:t>
            </a:fld>
            <a:endParaRPr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8400B92-701F-A743-8954-835883BA233D}"/>
              </a:ext>
            </a:extLst>
          </p:cNvPr>
          <p:cNvSpPr txBox="1"/>
          <p:nvPr/>
        </p:nvSpPr>
        <p:spPr>
          <a:xfrm>
            <a:off x="5299753" y="1820003"/>
            <a:ext cx="283122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dirty="0">
                <a:solidFill>
                  <a:srgbClr val="0174D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Ts</a:t>
            </a:r>
            <a:r>
              <a:rPr lang="fr-FR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.ED</a:t>
            </a:r>
          </a:p>
        </p:txBody>
      </p:sp>
    </p:spTree>
    <p:extLst>
      <p:ext uri="{BB962C8B-B14F-4D97-AF65-F5344CB8AC3E}">
        <p14:creationId xmlns:p14="http://schemas.microsoft.com/office/powerpoint/2010/main" val="1346563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9"/>
          <p:cNvSpPr/>
          <p:nvPr/>
        </p:nvSpPr>
        <p:spPr>
          <a:xfrm>
            <a:off x="7253900" y="968969"/>
            <a:ext cx="1510500" cy="371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42875" dist="66675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9"/>
          <p:cNvSpPr/>
          <p:nvPr/>
        </p:nvSpPr>
        <p:spPr>
          <a:xfrm>
            <a:off x="3704625" y="968969"/>
            <a:ext cx="1510500" cy="371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42875" dist="66675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 </a:t>
            </a:r>
            <a:endParaRPr dirty="0"/>
          </a:p>
        </p:txBody>
      </p:sp>
      <p:sp>
        <p:nvSpPr>
          <p:cNvPr id="785" name="Google Shape;785;p39"/>
          <p:cNvSpPr/>
          <p:nvPr/>
        </p:nvSpPr>
        <p:spPr>
          <a:xfrm>
            <a:off x="5479263" y="968969"/>
            <a:ext cx="1510500" cy="371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42875" dist="66675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9"/>
          <p:cNvSpPr txBox="1">
            <a:spLocks noGrp="1"/>
          </p:cNvSpPr>
          <p:nvPr>
            <p:ph type="sldNum" idx="12"/>
          </p:nvPr>
        </p:nvSpPr>
        <p:spPr>
          <a:xfrm>
            <a:off x="0" y="4653500"/>
            <a:ext cx="6990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  <p:sp>
        <p:nvSpPr>
          <p:cNvPr id="787" name="Google Shape;787;p39"/>
          <p:cNvSpPr txBox="1"/>
          <p:nvPr/>
        </p:nvSpPr>
        <p:spPr>
          <a:xfrm>
            <a:off x="720000" y="515425"/>
            <a:ext cx="3473312" cy="618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2000" b="1" dirty="0">
                <a:latin typeface="Montserrat"/>
                <a:ea typeface="Montserrat"/>
                <a:cs typeface="Montserrat"/>
                <a:sym typeface="Montserrat"/>
              </a:rPr>
              <a:t>PROJECT OVERVIEW</a:t>
            </a:r>
            <a:r>
              <a:rPr lang="fr" sz="2000" b="1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000" b="1"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8" name="Google Shape;788;p39"/>
          <p:cNvSpPr txBox="1"/>
          <p:nvPr/>
        </p:nvSpPr>
        <p:spPr>
          <a:xfrm>
            <a:off x="3916275" y="1726771"/>
            <a:ext cx="10872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b="1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4000" b="1"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9" name="Google Shape;789;p39"/>
          <p:cNvSpPr txBox="1"/>
          <p:nvPr/>
        </p:nvSpPr>
        <p:spPr>
          <a:xfrm>
            <a:off x="3773274" y="2520792"/>
            <a:ext cx="1401000" cy="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YEARS</a:t>
            </a:r>
            <a:endParaRPr sz="12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1" name="Google Shape;791;p39"/>
          <p:cNvSpPr txBox="1"/>
          <p:nvPr/>
        </p:nvSpPr>
        <p:spPr>
          <a:xfrm>
            <a:off x="5690900" y="1726776"/>
            <a:ext cx="10872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b="1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9+</a:t>
            </a:r>
            <a:endParaRPr sz="4000" b="1"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2" name="Google Shape;792;p39"/>
          <p:cNvSpPr txBox="1"/>
          <p:nvPr/>
        </p:nvSpPr>
        <p:spPr>
          <a:xfrm>
            <a:off x="5477338" y="2441742"/>
            <a:ext cx="15105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TECHNOS</a:t>
            </a:r>
            <a:endParaRPr sz="12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8" name="Google Shape;798;p39"/>
          <p:cNvSpPr txBox="1"/>
          <p:nvPr/>
        </p:nvSpPr>
        <p:spPr>
          <a:xfrm>
            <a:off x="7250051" y="2441742"/>
            <a:ext cx="15105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44 </a:t>
            </a:r>
            <a:r>
              <a:rPr lang="fr-FR" sz="11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CONTRIBUTORS</a:t>
            </a:r>
            <a:endParaRPr lang="fr-FR" sz="12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01" name="Google Shape;801;p39"/>
          <p:cNvSpPr txBox="1"/>
          <p:nvPr/>
        </p:nvSpPr>
        <p:spPr>
          <a:xfrm>
            <a:off x="7477488" y="1726776"/>
            <a:ext cx="1087200" cy="33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b="1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sz="4000" b="1"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p39"/>
          <p:cNvSpPr/>
          <p:nvPr/>
        </p:nvSpPr>
        <p:spPr>
          <a:xfrm>
            <a:off x="3704625" y="978971"/>
            <a:ext cx="1510500" cy="37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9"/>
          <p:cNvSpPr/>
          <p:nvPr/>
        </p:nvSpPr>
        <p:spPr>
          <a:xfrm>
            <a:off x="5479263" y="978971"/>
            <a:ext cx="1510500" cy="37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9"/>
          <p:cNvSpPr/>
          <p:nvPr/>
        </p:nvSpPr>
        <p:spPr>
          <a:xfrm>
            <a:off x="7253913" y="978971"/>
            <a:ext cx="1510500" cy="37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797;p39">
            <a:extLst>
              <a:ext uri="{FF2B5EF4-FFF2-40B4-BE49-F238E27FC236}">
                <a16:creationId xmlns:a16="http://schemas.microsoft.com/office/drawing/2014/main" id="{27346C2C-D3A8-0C40-9A59-40495C64F12B}"/>
              </a:ext>
            </a:extLst>
          </p:cNvPr>
          <p:cNvSpPr txBox="1"/>
          <p:nvPr/>
        </p:nvSpPr>
        <p:spPr>
          <a:xfrm>
            <a:off x="719999" y="1254034"/>
            <a:ext cx="2820600" cy="293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Ts.ED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is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a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backend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framework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for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Node.js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and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written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in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TypeScript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.  It use annotations to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declare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routes,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controllers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services, etc…</a:t>
            </a:r>
            <a:endParaRPr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latin typeface="Montserrat"/>
                <a:sym typeface="Source Sans Pro Light"/>
              </a:rPr>
              <a:t>PHILOSOPHY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Inspired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by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Spring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and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Angular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. It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provides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classes and annotations to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simplify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the application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development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on server-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side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latin typeface="Montserrat"/>
                <a:sym typeface="Source Sans Pro Light"/>
              </a:rPr>
              <a:t>FEATURES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Model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DI – </a:t>
            </a:r>
            <a:r>
              <a:rPr lang="fr-FR" sz="1050" dirty="0">
                <a:solidFill>
                  <a:schemeClr val="bg1">
                    <a:lumMod val="50000"/>
                  </a:schemeClr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Provider, Controller, </a:t>
            </a:r>
            <a:r>
              <a:rPr lang="fr-FR" sz="1050" dirty="0" err="1">
                <a:solidFill>
                  <a:schemeClr val="bg1">
                    <a:lumMod val="50000"/>
                  </a:schemeClr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Interceptors</a:t>
            </a:r>
            <a:r>
              <a:rPr lang="fr-FR" sz="1050" dirty="0">
                <a:solidFill>
                  <a:schemeClr val="bg1">
                    <a:lumMod val="50000"/>
                  </a:schemeClr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, etc…</a:t>
            </a:r>
            <a:endParaRPr lang="fr-FR" sz="1200" dirty="0">
              <a:solidFill>
                <a:schemeClr val="bg1">
                  <a:lumMod val="50000"/>
                </a:schemeClr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Routing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Middlewares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Pipes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Authentication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Hooks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28" name="Google Shape;793;p39">
            <a:extLst>
              <a:ext uri="{FF2B5EF4-FFF2-40B4-BE49-F238E27FC236}">
                <a16:creationId xmlns:a16="http://schemas.microsoft.com/office/drawing/2014/main" id="{CB86B2A8-C679-EA4F-A96F-F847D5EE12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025" y="1187881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790;p39">
            <a:extLst>
              <a:ext uri="{FF2B5EF4-FFF2-40B4-BE49-F238E27FC236}">
                <a16:creationId xmlns:a16="http://schemas.microsoft.com/office/drawing/2014/main" id="{6B0DB5F1-CC05-8746-89FE-B16D59C13DF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14821"/>
          <a:stretch/>
        </p:blipFill>
        <p:spPr>
          <a:xfrm>
            <a:off x="5966037" y="1102820"/>
            <a:ext cx="533101" cy="4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799;p39">
            <a:extLst>
              <a:ext uri="{FF2B5EF4-FFF2-40B4-BE49-F238E27FC236}">
                <a16:creationId xmlns:a16="http://schemas.microsoft.com/office/drawing/2014/main" id="{A6C90C9D-BC5B-7547-B253-5D5BBBF8396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4051" y="1168010"/>
            <a:ext cx="454100" cy="4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795;p39">
            <a:extLst>
              <a:ext uri="{FF2B5EF4-FFF2-40B4-BE49-F238E27FC236}">
                <a16:creationId xmlns:a16="http://schemas.microsoft.com/office/drawing/2014/main" id="{7D3DBAB1-27F9-BE4A-956F-CC9090262828}"/>
              </a:ext>
            </a:extLst>
          </p:cNvPr>
          <p:cNvSpPr txBox="1"/>
          <p:nvPr/>
        </p:nvSpPr>
        <p:spPr>
          <a:xfrm>
            <a:off x="3704612" y="2914960"/>
            <a:ext cx="1510500" cy="19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latin typeface="Source Sans Pro Light"/>
                <a:cs typeface="Source Sans Pro Light"/>
                <a:sym typeface="Source Sans Pro"/>
              </a:rPr>
              <a:t>Developments</a:t>
            </a:r>
            <a:r>
              <a:rPr lang="fr-FR" sz="1200" dirty="0">
                <a:latin typeface="Source Sans Pro Light"/>
                <a:cs typeface="Source Sans Pro Light"/>
                <a:sym typeface="Source Sans Pro"/>
              </a:rPr>
              <a:t>, </a:t>
            </a:r>
            <a:r>
              <a:rPr lang="fr-FR" sz="1200" dirty="0" err="1">
                <a:latin typeface="Source Sans Pro Light"/>
                <a:cs typeface="Source Sans Pro Light"/>
                <a:sym typeface="Source Sans Pro"/>
              </a:rPr>
              <a:t>commits</a:t>
            </a:r>
            <a:r>
              <a:rPr lang="fr-FR" sz="1200" dirty="0">
                <a:latin typeface="Source Sans Pro Light"/>
                <a:cs typeface="Source Sans Pro Light"/>
                <a:sym typeface="Source Sans Pro"/>
              </a:rPr>
              <a:t>, releases, supports, </a:t>
            </a:r>
            <a:r>
              <a:rPr lang="fr-FR" sz="1200" dirty="0" err="1">
                <a:latin typeface="Source Sans Pro Light"/>
                <a:cs typeface="Source Sans Pro Light"/>
                <a:sym typeface="Source Sans Pro"/>
              </a:rPr>
              <a:t>features</a:t>
            </a:r>
            <a:r>
              <a:rPr lang="fr-FR" sz="1200" dirty="0">
                <a:latin typeface="Source Sans Pro Light"/>
                <a:cs typeface="Source Sans Pro Light"/>
                <a:sym typeface="Source Sans Pro"/>
              </a:rPr>
              <a:t> et </a:t>
            </a:r>
            <a:r>
              <a:rPr lang="fr-FR" sz="1200" dirty="0" err="1">
                <a:latin typeface="Source Sans Pro Light"/>
                <a:cs typeface="Source Sans Pro Light"/>
                <a:sym typeface="Source Sans Pro"/>
              </a:rPr>
              <a:t>fix</a:t>
            </a:r>
            <a:r>
              <a:rPr lang="fr-FR" sz="1200" dirty="0">
                <a:latin typeface="Source Sans Pro Light"/>
                <a:cs typeface="Source Sans Pro Light"/>
                <a:sym typeface="Source Sans Pro"/>
              </a:rPr>
              <a:t>.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1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1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 dirty="0">
                <a:latin typeface="Source Sans Pro Light"/>
                <a:cs typeface="Source Sans Pro Light"/>
                <a:sym typeface="Source Sans Pro"/>
              </a:rPr>
              <a:t>OPEN SOURCE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1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1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1" dirty="0">
                <a:latin typeface="Source Sans Pro Light"/>
                <a:cs typeface="Source Sans Pro Light"/>
                <a:sym typeface="Source Sans Pro"/>
              </a:rPr>
              <a:t>  </a:t>
            </a:r>
            <a:endParaRPr sz="1100" b="1" dirty="0">
              <a:latin typeface="Source Sans Pro Light"/>
              <a:cs typeface="Source Sans Pro Light"/>
              <a:sym typeface="Source Sans Pro"/>
            </a:endParaRPr>
          </a:p>
        </p:txBody>
      </p:sp>
      <p:sp>
        <p:nvSpPr>
          <p:cNvPr id="33" name="Google Shape;794;p39">
            <a:extLst>
              <a:ext uri="{FF2B5EF4-FFF2-40B4-BE49-F238E27FC236}">
                <a16:creationId xmlns:a16="http://schemas.microsoft.com/office/drawing/2014/main" id="{6E875C40-8C62-3A42-98B4-99313553B278}"/>
              </a:ext>
            </a:extLst>
          </p:cNvPr>
          <p:cNvSpPr txBox="1"/>
          <p:nvPr/>
        </p:nvSpPr>
        <p:spPr>
          <a:xfrm>
            <a:off x="5553777" y="2930706"/>
            <a:ext cx="1357162" cy="25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TypeScript</a:t>
            </a:r>
            <a:r>
              <a:rPr lang="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" sz="11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Node.js</a:t>
            </a:r>
            <a:r>
              <a:rPr lang="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Express,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JsonSchema</a:t>
            </a:r>
            <a:r>
              <a:rPr lang="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" sz="11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Swagger</a:t>
            </a:r>
            <a:r>
              <a:rPr lang="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endParaRPr lang="fr-FR" sz="11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SocketIO</a:t>
            </a:r>
            <a:r>
              <a:rPr lang="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-FR" sz="11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Mongoose</a:t>
            </a:r>
            <a:r>
              <a:rPr lang="fr-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-FR" sz="11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TypeORM</a:t>
            </a:r>
            <a:r>
              <a:rPr lang="fr-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-FR" sz="11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GraphQL</a:t>
            </a:r>
            <a:r>
              <a:rPr lang="fr-FR" sz="11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 err="1">
                <a:latin typeface="Source Sans Pro Light"/>
                <a:ea typeface="Source Sans Pro"/>
                <a:cs typeface="Source Sans Pro Light"/>
                <a:sym typeface="Source Sans Pro Light"/>
              </a:rPr>
              <a:t>Passport.js</a:t>
            </a:r>
            <a:endParaRPr lang="fr-FR" sz="9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" name="Google Shape;798;p39">
            <a:extLst>
              <a:ext uri="{FF2B5EF4-FFF2-40B4-BE49-F238E27FC236}">
                <a16:creationId xmlns:a16="http://schemas.microsoft.com/office/drawing/2014/main" id="{849F9B0C-8B32-2344-8BAC-E2DD5A380489}"/>
              </a:ext>
            </a:extLst>
          </p:cNvPr>
          <p:cNvSpPr txBox="1"/>
          <p:nvPr/>
        </p:nvSpPr>
        <p:spPr>
          <a:xfrm>
            <a:off x="7328415" y="3454606"/>
            <a:ext cx="13191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482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Releases</a:t>
            </a:r>
            <a:endParaRPr sz="12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" name="Google Shape;798;p39">
            <a:extLst>
              <a:ext uri="{FF2B5EF4-FFF2-40B4-BE49-F238E27FC236}">
                <a16:creationId xmlns:a16="http://schemas.microsoft.com/office/drawing/2014/main" id="{957C815C-0CF5-5646-BD12-DB584F19618B}"/>
              </a:ext>
            </a:extLst>
          </p:cNvPr>
          <p:cNvSpPr txBox="1"/>
          <p:nvPr/>
        </p:nvSpPr>
        <p:spPr>
          <a:xfrm>
            <a:off x="7328415" y="4080606"/>
            <a:ext cx="13191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/>
              <a:t>~8000</a:t>
            </a:r>
            <a:endParaRPr lang="fr" sz="12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W</a:t>
            </a:r>
            <a:r>
              <a:rPr lang="fr" sz="1200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eekly</a:t>
            </a:r>
            <a:r>
              <a:rPr lang="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fr" sz="1200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downloads</a:t>
            </a:r>
            <a:endParaRPr sz="12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" name="Google Shape;798;p39">
            <a:extLst>
              <a:ext uri="{FF2B5EF4-FFF2-40B4-BE49-F238E27FC236}">
                <a16:creationId xmlns:a16="http://schemas.microsoft.com/office/drawing/2014/main" id="{E19BA222-D191-BA49-84FB-25F1AF53A701}"/>
              </a:ext>
            </a:extLst>
          </p:cNvPr>
          <p:cNvSpPr txBox="1"/>
          <p:nvPr/>
        </p:nvSpPr>
        <p:spPr>
          <a:xfrm>
            <a:off x="7347675" y="2946516"/>
            <a:ext cx="13191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8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Backers</a:t>
            </a:r>
            <a:endParaRPr sz="12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99722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6"/>
          <p:cNvSpPr txBox="1">
            <a:spLocks noGrp="1"/>
          </p:cNvSpPr>
          <p:nvPr>
            <p:ph type="sldNum" idx="12"/>
          </p:nvPr>
        </p:nvSpPr>
        <p:spPr>
          <a:xfrm>
            <a:off x="8449500" y="4663200"/>
            <a:ext cx="699000" cy="4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Montserrat Light"/>
                <a:ea typeface="Montserrat Light"/>
                <a:cs typeface="Montserrat Light"/>
                <a:sym typeface="Montserrat Light"/>
              </a:rPr>
              <a:t>3</a:t>
            </a:fld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65" name="Google Shape;1065;p56"/>
          <p:cNvSpPr txBox="1"/>
          <p:nvPr/>
        </p:nvSpPr>
        <p:spPr>
          <a:xfrm>
            <a:off x="734875" y="526525"/>
            <a:ext cx="637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DECORATORS</a:t>
            </a:r>
            <a:r>
              <a:rPr lang="fr" sz="2800" b="1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800" b="1"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66" name="Google Shape;1066;p56"/>
          <p:cNvGrpSpPr/>
          <p:nvPr/>
        </p:nvGrpSpPr>
        <p:grpSpPr>
          <a:xfrm>
            <a:off x="166225" y="2434856"/>
            <a:ext cx="309600" cy="2489519"/>
            <a:chOff x="166225" y="2434856"/>
            <a:chExt cx="309600" cy="2489519"/>
          </a:xfrm>
        </p:grpSpPr>
        <p:sp>
          <p:nvSpPr>
            <p:cNvPr id="1067" name="Google Shape;1067;p56"/>
            <p:cNvSpPr txBox="1"/>
            <p:nvPr/>
          </p:nvSpPr>
          <p:spPr>
            <a:xfrm rot="16200000">
              <a:off x="-576335" y="3177416"/>
              <a:ext cx="1794719" cy="3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FR" sz="1000" dirty="0">
                  <a:solidFill>
                    <a:srgbClr val="0070C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PRINCIPLE</a:t>
              </a:r>
              <a:endParaRPr sz="1000" dirty="0">
                <a:solidFill>
                  <a:srgbClr val="0070C0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cxnSp>
          <p:nvCxnSpPr>
            <p:cNvPr id="1068" name="Google Shape;1068;p56"/>
            <p:cNvCxnSpPr>
              <a:cxnSpLocks/>
              <a:stCxn id="1067" idx="1"/>
            </p:cNvCxnSpPr>
            <p:nvPr/>
          </p:nvCxnSpPr>
          <p:spPr>
            <a:xfrm>
              <a:off x="321025" y="4229576"/>
              <a:ext cx="0" cy="694799"/>
            </a:xfrm>
            <a:prstGeom prst="straightConnector1">
              <a:avLst/>
            </a:prstGeom>
            <a:noFill/>
            <a:ln w="9525" cap="flat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1101;p59">
            <a:extLst>
              <a:ext uri="{FF2B5EF4-FFF2-40B4-BE49-F238E27FC236}">
                <a16:creationId xmlns:a16="http://schemas.microsoft.com/office/drawing/2014/main" id="{1D89915F-8484-4145-9E0F-AEF87DE150E7}"/>
              </a:ext>
            </a:extLst>
          </p:cNvPr>
          <p:cNvSpPr txBox="1"/>
          <p:nvPr/>
        </p:nvSpPr>
        <p:spPr>
          <a:xfrm>
            <a:off x="720000" y="1367375"/>
            <a:ext cx="3009103" cy="32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Standard </a:t>
            </a:r>
            <a:r>
              <a:rPr lang="fr" sz="1000" dirty="0" err="1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proposed</a:t>
            </a:r>
            <a:r>
              <a:rPr lang="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by </a:t>
            </a:r>
            <a:r>
              <a:rPr lang="fr" sz="1000" dirty="0" err="1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Yehuda</a:t>
            </a:r>
            <a:r>
              <a:rPr lang="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Katz.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Processus de normalisation Stage 2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"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github.com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/tc39/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proposal-decorators</a:t>
            </a:r>
            <a:endParaRPr lang="fr"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"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"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buClr>
                <a:schemeClr val="dk1"/>
              </a:buClr>
              <a:buSzPts val="1100"/>
            </a:pPr>
            <a:r>
              <a:rPr lang="fr-FR" sz="1000" b="1" dirty="0">
                <a:latin typeface="Montserrat"/>
                <a:ea typeface="Montserrat"/>
                <a:cs typeface="Montserrat"/>
                <a:sym typeface="Montserrat"/>
              </a:rPr>
              <a:t>PRINCIPES</a:t>
            </a:r>
          </a:p>
          <a:p>
            <a:pPr>
              <a:buClr>
                <a:schemeClr val="dk1"/>
              </a:buClr>
              <a:buSzPts val="1100"/>
            </a:pPr>
            <a:endParaRPr lang="fr-FR" sz="8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50" dirty="0" err="1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Adding</a:t>
            </a:r>
            <a:r>
              <a:rPr lang="fr-FR" sz="105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fr-FR" sz="1050" dirty="0" err="1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metadata</a:t>
            </a:r>
            <a:r>
              <a:rPr lang="fr-FR" sz="105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a class,</a:t>
            </a: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50" dirty="0" err="1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Modify</a:t>
            </a:r>
            <a:r>
              <a:rPr lang="fr-FR" sz="105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classes, </a:t>
            </a:r>
            <a:r>
              <a:rPr lang="fr-FR" sz="1050" dirty="0" err="1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methods</a:t>
            </a:r>
            <a:r>
              <a:rPr lang="fr-FR" sz="105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fr-FR" sz="1050" dirty="0" err="1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properties</a:t>
            </a:r>
            <a:r>
              <a:rPr lang="fr-FR" sz="105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lang="fr-FR" sz="1050" dirty="0" err="1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methods</a:t>
            </a:r>
            <a:r>
              <a:rPr lang="fr-FR" sz="105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fr-FR" sz="1050" dirty="0">
              <a:solidFill>
                <a:srgbClr val="666666"/>
              </a:solidFill>
              <a:latin typeface="Source Sans Pro"/>
              <a:ea typeface="Source Sans Pro"/>
              <a:sym typeface="Source Sans Pro"/>
            </a:endParaRPr>
          </a:p>
          <a:p>
            <a:pPr lvl="1">
              <a:buClr>
                <a:schemeClr val="dk1"/>
              </a:buClr>
              <a:buSzPts val="1100"/>
            </a:pPr>
            <a:r>
              <a:rPr lang="fr-FR" sz="1050" b="1" dirty="0">
                <a:latin typeface="Montserrat"/>
                <a:ea typeface="Montserrat"/>
                <a:cs typeface="Montserrat"/>
                <a:sym typeface="Montserrat"/>
              </a:rPr>
              <a:t>LES TYPES</a:t>
            </a:r>
            <a:r>
              <a:rPr lang="fr-FR" sz="1050" dirty="0">
                <a:solidFill>
                  <a:srgbClr val="666666"/>
                </a:solidFill>
                <a:latin typeface="Source Sans Pro"/>
                <a:ea typeface="Source Sans Pro"/>
                <a:sym typeface="Source Sans Pro"/>
              </a:rPr>
              <a:t> </a:t>
            </a: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5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ClassDecorator</a:t>
            </a:r>
            <a:endParaRPr lang="fr-FR" sz="1050" dirty="0">
              <a:solidFill>
                <a:srgbClr val="666666"/>
              </a:solidFill>
              <a:latin typeface="Source Sans Pro"/>
              <a:ea typeface="Source Sans Pro"/>
              <a:sym typeface="Montserrat"/>
            </a:endParaRP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5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MethodDecorator</a:t>
            </a:r>
            <a:endParaRPr lang="fr-FR" sz="1050" dirty="0">
              <a:solidFill>
                <a:srgbClr val="666666"/>
              </a:solidFill>
              <a:latin typeface="Source Sans Pro"/>
              <a:ea typeface="Source Sans Pro"/>
              <a:sym typeface="Montserrat"/>
            </a:endParaRP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5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PropertyDecorator</a:t>
            </a:r>
            <a:endParaRPr lang="fr-FR" sz="1050" dirty="0">
              <a:solidFill>
                <a:srgbClr val="666666"/>
              </a:solidFill>
              <a:latin typeface="Source Sans Pro"/>
              <a:ea typeface="Source Sans Pro"/>
              <a:sym typeface="Montserrat"/>
            </a:endParaRP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5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ParamDecorator</a:t>
            </a:r>
            <a:endParaRPr lang="fr-FR" sz="1050" dirty="0">
              <a:solidFill>
                <a:srgbClr val="666666"/>
              </a:solidFill>
              <a:latin typeface="Source Sans Pro"/>
              <a:ea typeface="Source Sans Pro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0CB687C-22E1-724A-A92E-6A8B1A9B4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722" y="885974"/>
            <a:ext cx="5637705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42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6"/>
          <p:cNvSpPr txBox="1">
            <a:spLocks noGrp="1"/>
          </p:cNvSpPr>
          <p:nvPr>
            <p:ph type="sldNum" idx="12"/>
          </p:nvPr>
        </p:nvSpPr>
        <p:spPr>
          <a:xfrm>
            <a:off x="8449500" y="4663200"/>
            <a:ext cx="699000" cy="4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Montserrat Light"/>
                <a:ea typeface="Montserrat Light"/>
                <a:cs typeface="Montserrat Light"/>
                <a:sym typeface="Montserrat Light"/>
              </a:rPr>
              <a:t>4</a:t>
            </a:fld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65" name="Google Shape;1065;p56"/>
          <p:cNvSpPr txBox="1"/>
          <p:nvPr/>
        </p:nvSpPr>
        <p:spPr>
          <a:xfrm>
            <a:off x="734875" y="526525"/>
            <a:ext cx="637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WORKFLOW</a:t>
            </a:r>
            <a:r>
              <a:rPr lang="fr" sz="2800" b="1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800" b="1"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66" name="Google Shape;1066;p56"/>
          <p:cNvGrpSpPr/>
          <p:nvPr/>
        </p:nvGrpSpPr>
        <p:grpSpPr>
          <a:xfrm>
            <a:off x="166225" y="2434856"/>
            <a:ext cx="309600" cy="2489519"/>
            <a:chOff x="166225" y="2434856"/>
            <a:chExt cx="309600" cy="2489519"/>
          </a:xfrm>
        </p:grpSpPr>
        <p:sp>
          <p:nvSpPr>
            <p:cNvPr id="1067" name="Google Shape;1067;p56"/>
            <p:cNvSpPr txBox="1"/>
            <p:nvPr/>
          </p:nvSpPr>
          <p:spPr>
            <a:xfrm rot="16200000">
              <a:off x="-576335" y="3177416"/>
              <a:ext cx="1794719" cy="3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FR" sz="1000" dirty="0">
                  <a:solidFill>
                    <a:srgbClr val="0070C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DEVELOPMENT</a:t>
              </a:r>
              <a:endParaRPr sz="1000" dirty="0">
                <a:solidFill>
                  <a:srgbClr val="0070C0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cxnSp>
          <p:nvCxnSpPr>
            <p:cNvPr id="1068" name="Google Shape;1068;p56"/>
            <p:cNvCxnSpPr>
              <a:cxnSpLocks/>
              <a:stCxn id="1067" idx="1"/>
            </p:cNvCxnSpPr>
            <p:nvPr/>
          </p:nvCxnSpPr>
          <p:spPr>
            <a:xfrm>
              <a:off x="321025" y="4229576"/>
              <a:ext cx="0" cy="694799"/>
            </a:xfrm>
            <a:prstGeom prst="straightConnector1">
              <a:avLst/>
            </a:prstGeom>
            <a:noFill/>
            <a:ln w="9525" cap="flat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C2BAC6-6BB7-2248-AAD3-77909A0A781A}"/>
              </a:ext>
            </a:extLst>
          </p:cNvPr>
          <p:cNvCxnSpPr>
            <a:cxnSpLocks/>
          </p:cNvCxnSpPr>
          <p:nvPr/>
        </p:nvCxnSpPr>
        <p:spPr>
          <a:xfrm>
            <a:off x="4165775" y="2446428"/>
            <a:ext cx="4519062" cy="0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B34F63F3-8350-D64A-AC34-0C38CD08478E}"/>
              </a:ext>
            </a:extLst>
          </p:cNvPr>
          <p:cNvSpPr/>
          <p:nvPr/>
        </p:nvSpPr>
        <p:spPr>
          <a:xfrm>
            <a:off x="4096937" y="2374567"/>
            <a:ext cx="144000" cy="144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49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36D46E9-109B-8B40-965D-00F5DAF44EE7}"/>
              </a:ext>
            </a:extLst>
          </p:cNvPr>
          <p:cNvSpPr txBox="1"/>
          <p:nvPr/>
        </p:nvSpPr>
        <p:spPr>
          <a:xfrm>
            <a:off x="3757158" y="2600865"/>
            <a:ext cx="8034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June</a:t>
            </a:r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2016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C68B767-62B9-4145-B43E-617B86BDDBBD}"/>
              </a:ext>
            </a:extLst>
          </p:cNvPr>
          <p:cNvSpPr txBox="1"/>
          <p:nvPr/>
        </p:nvSpPr>
        <p:spPr>
          <a:xfrm>
            <a:off x="3991170" y="1989572"/>
            <a:ext cx="373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v0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A5F923F7-2656-F34C-86B7-67B44C0E5736}"/>
              </a:ext>
            </a:extLst>
          </p:cNvPr>
          <p:cNvSpPr/>
          <p:nvPr/>
        </p:nvSpPr>
        <p:spPr>
          <a:xfrm>
            <a:off x="4915659" y="2374567"/>
            <a:ext cx="144000" cy="144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49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A3BBACA-EC45-7946-ABEF-734E3095C5E5}"/>
              </a:ext>
            </a:extLst>
          </p:cNvPr>
          <p:cNvSpPr txBox="1"/>
          <p:nvPr/>
        </p:nvSpPr>
        <p:spPr>
          <a:xfrm>
            <a:off x="4604379" y="2595784"/>
            <a:ext cx="766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Sep 2016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68F82C1-64EF-0240-833B-B13C469D4C7B}"/>
              </a:ext>
            </a:extLst>
          </p:cNvPr>
          <p:cNvSpPr txBox="1"/>
          <p:nvPr/>
        </p:nvSpPr>
        <p:spPr>
          <a:xfrm>
            <a:off x="4800748" y="1989572"/>
            <a:ext cx="373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v1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0A9E015E-ACF1-654F-8049-57D4F31048D7}"/>
              </a:ext>
            </a:extLst>
          </p:cNvPr>
          <p:cNvSpPr/>
          <p:nvPr/>
        </p:nvSpPr>
        <p:spPr>
          <a:xfrm>
            <a:off x="5726150" y="2374567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49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B34409B-7777-8B40-A038-57D0BC6E335F}"/>
              </a:ext>
            </a:extLst>
          </p:cNvPr>
          <p:cNvSpPr txBox="1"/>
          <p:nvPr/>
        </p:nvSpPr>
        <p:spPr>
          <a:xfrm>
            <a:off x="5414870" y="2595784"/>
            <a:ext cx="8242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Agust</a:t>
            </a:r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2017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6EA65C5-B0A0-0745-AFAF-F58C4112BA63}"/>
              </a:ext>
            </a:extLst>
          </p:cNvPr>
          <p:cNvSpPr txBox="1"/>
          <p:nvPr/>
        </p:nvSpPr>
        <p:spPr>
          <a:xfrm>
            <a:off x="5611239" y="1989572"/>
            <a:ext cx="373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v2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BE89AE4B-89B9-5940-A3C0-9154EBD43B8C}"/>
              </a:ext>
            </a:extLst>
          </p:cNvPr>
          <p:cNvSpPr/>
          <p:nvPr/>
        </p:nvSpPr>
        <p:spPr>
          <a:xfrm>
            <a:off x="6523001" y="2374567"/>
            <a:ext cx="144000" cy="144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49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ECB190A-092D-BB41-AB60-9C3BA6C765CC}"/>
              </a:ext>
            </a:extLst>
          </p:cNvPr>
          <p:cNvSpPr txBox="1"/>
          <p:nvPr/>
        </p:nvSpPr>
        <p:spPr>
          <a:xfrm>
            <a:off x="6211721" y="2595784"/>
            <a:ext cx="764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Dec</a:t>
            </a:r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2017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CE73435-D388-0B45-A887-C33BFF6FE681}"/>
              </a:ext>
            </a:extLst>
          </p:cNvPr>
          <p:cNvSpPr txBox="1"/>
          <p:nvPr/>
        </p:nvSpPr>
        <p:spPr>
          <a:xfrm>
            <a:off x="6408090" y="1989572"/>
            <a:ext cx="373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v3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5D7F56F9-1E36-654A-B4E3-4AED93E1E39B}"/>
              </a:ext>
            </a:extLst>
          </p:cNvPr>
          <p:cNvSpPr/>
          <p:nvPr/>
        </p:nvSpPr>
        <p:spPr>
          <a:xfrm>
            <a:off x="7381986" y="2371102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49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509ACF6-EF9B-5548-A12A-B64B8F6A90CD}"/>
              </a:ext>
            </a:extLst>
          </p:cNvPr>
          <p:cNvSpPr txBox="1"/>
          <p:nvPr/>
        </p:nvSpPr>
        <p:spPr>
          <a:xfrm>
            <a:off x="7070706" y="2592319"/>
            <a:ext cx="747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Fev</a:t>
            </a:r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2018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A43B9C7-1B2D-4E4A-A201-CF9D929CADDA}"/>
              </a:ext>
            </a:extLst>
          </p:cNvPr>
          <p:cNvSpPr txBox="1"/>
          <p:nvPr/>
        </p:nvSpPr>
        <p:spPr>
          <a:xfrm>
            <a:off x="7267075" y="1986107"/>
            <a:ext cx="373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v4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3BC9B132-A35E-8548-80CA-2115D9B5E933}"/>
              </a:ext>
            </a:extLst>
          </p:cNvPr>
          <p:cNvSpPr/>
          <p:nvPr/>
        </p:nvSpPr>
        <p:spPr>
          <a:xfrm>
            <a:off x="8231164" y="2374567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49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BB5E88C-FF8E-1748-9016-9E8AA8D0BBC3}"/>
              </a:ext>
            </a:extLst>
          </p:cNvPr>
          <p:cNvSpPr txBox="1"/>
          <p:nvPr/>
        </p:nvSpPr>
        <p:spPr>
          <a:xfrm>
            <a:off x="7919884" y="2595784"/>
            <a:ext cx="764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Dec</a:t>
            </a:r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2018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8F0FD91-0358-0C4A-AEE4-D1AC81A648C5}"/>
              </a:ext>
            </a:extLst>
          </p:cNvPr>
          <p:cNvSpPr txBox="1"/>
          <p:nvPr/>
        </p:nvSpPr>
        <p:spPr>
          <a:xfrm>
            <a:off x="8116253" y="1989572"/>
            <a:ext cx="373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v5</a:t>
            </a:r>
          </a:p>
        </p:txBody>
      </p:sp>
      <p:sp>
        <p:nvSpPr>
          <p:cNvPr id="50" name="Google Shape;1101;p59">
            <a:extLst>
              <a:ext uri="{FF2B5EF4-FFF2-40B4-BE49-F238E27FC236}">
                <a16:creationId xmlns:a16="http://schemas.microsoft.com/office/drawing/2014/main" id="{1465AEEC-4AE8-8649-BD09-79B377828BB7}"/>
              </a:ext>
            </a:extLst>
          </p:cNvPr>
          <p:cNvSpPr txBox="1"/>
          <p:nvPr/>
        </p:nvSpPr>
        <p:spPr>
          <a:xfrm>
            <a:off x="720000" y="1367375"/>
            <a:ext cx="3009103" cy="32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"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"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buClr>
                <a:schemeClr val="dk1"/>
              </a:buClr>
              <a:buSzPts val="1100"/>
            </a:pPr>
            <a:r>
              <a:rPr lang="fr-FR" sz="1000" b="1" dirty="0">
                <a:latin typeface="Montserrat"/>
                <a:ea typeface="Montserrat"/>
                <a:cs typeface="Montserrat"/>
                <a:sym typeface="Montserrat"/>
              </a:rPr>
              <a:t>CONVENTIONS</a:t>
            </a:r>
          </a:p>
          <a:p>
            <a:pPr>
              <a:buClr>
                <a:schemeClr val="dk1"/>
              </a:buClr>
              <a:buSzPts val="1100"/>
            </a:pPr>
            <a:endParaRPr lang="fr-FR" sz="8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release cycle</a:t>
            </a: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Breaking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change ==  major version</a:t>
            </a: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test 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coverage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prevent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regression</a:t>
            </a:r>
            <a:endParaRPr lang="fr-FR"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Documentation</a:t>
            </a: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Document as 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much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as possible on the 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website</a:t>
            </a:r>
            <a:endParaRPr lang="fr-FR"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71450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fr-FR"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buClr>
                <a:schemeClr val="dk1"/>
              </a:buClr>
              <a:buSzPts val="1100"/>
            </a:pPr>
            <a:endParaRPr lang="fr-FR" sz="10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r>
              <a:rPr lang="fr-FR" sz="1000" b="1" dirty="0">
                <a:latin typeface="Montserrat"/>
                <a:ea typeface="Montserrat"/>
                <a:cs typeface="Montserrat"/>
                <a:sym typeface="Montserrat"/>
              </a:rPr>
              <a:t>TOOLINGS</a:t>
            </a: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Monorepitory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 management 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with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 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Yarn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 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workspace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/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Lerna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 </a:t>
            </a: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Version management 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with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 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semantic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-release</a:t>
            </a: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Continous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 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deployment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 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with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 Travis</a:t>
            </a: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Documentation 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with</a:t>
            </a:r>
            <a:r>
              <a:rPr lang="fr-FR" sz="1000" dirty="0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 </a:t>
            </a:r>
            <a:r>
              <a:rPr lang="fr-FR" sz="1000" dirty="0" err="1">
                <a:solidFill>
                  <a:srgbClr val="666666"/>
                </a:solidFill>
                <a:latin typeface="Source Sans Pro"/>
                <a:ea typeface="Source Sans Pro"/>
                <a:sym typeface="Montserrat"/>
              </a:rPr>
              <a:t>VuePress</a:t>
            </a:r>
            <a:endParaRPr lang="fr-FR" sz="1000" dirty="0">
              <a:solidFill>
                <a:srgbClr val="666666"/>
              </a:solidFill>
              <a:latin typeface="Source Sans Pro"/>
              <a:ea typeface="Source Sans Pro"/>
              <a:sym typeface="Montserrat"/>
            </a:endParaRP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fr-FR" sz="1000" dirty="0">
              <a:solidFill>
                <a:srgbClr val="666666"/>
              </a:solidFill>
              <a:latin typeface="Source Sans Pro"/>
              <a:ea typeface="Source Sans Pro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 sz="1000" dirty="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37CCBE20-B5BC-C34E-902D-69130AA7DE09}"/>
              </a:ext>
            </a:extLst>
          </p:cNvPr>
          <p:cNvSpPr txBox="1"/>
          <p:nvPr/>
        </p:nvSpPr>
        <p:spPr>
          <a:xfrm>
            <a:off x="1475775" y="4201680"/>
            <a:ext cx="6066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>
                <a:solidFill>
                  <a:srgbClr val="0070C0"/>
                </a:solidFill>
              </a:rPr>
              <a:t>&gt;</a:t>
            </a:r>
            <a:r>
              <a:rPr lang="fr-FR" dirty="0"/>
              <a:t> Discussions </a:t>
            </a:r>
            <a:r>
              <a:rPr lang="fr-FR" dirty="0">
                <a:solidFill>
                  <a:srgbClr val="0070C0"/>
                </a:solidFill>
              </a:rPr>
              <a:t>&gt;</a:t>
            </a:r>
            <a:r>
              <a:rPr lang="fr-FR" dirty="0"/>
              <a:t> </a:t>
            </a:r>
            <a:r>
              <a:rPr lang="fr-FR" dirty="0" err="1"/>
              <a:t>Development</a:t>
            </a:r>
            <a:r>
              <a:rPr lang="fr-FR" dirty="0"/>
              <a:t> et tests </a:t>
            </a:r>
            <a:r>
              <a:rPr lang="fr-FR" dirty="0">
                <a:solidFill>
                  <a:srgbClr val="0070C0"/>
                </a:solidFill>
              </a:rPr>
              <a:t>&gt;</a:t>
            </a:r>
            <a:r>
              <a:rPr lang="fr-FR" dirty="0"/>
              <a:t> Documentation </a:t>
            </a:r>
            <a:r>
              <a:rPr lang="fr-FR" dirty="0">
                <a:solidFill>
                  <a:srgbClr val="0070C0"/>
                </a:solidFill>
              </a:rPr>
              <a:t>&gt;</a:t>
            </a:r>
            <a:r>
              <a:rPr lang="fr-FR" dirty="0"/>
              <a:t> Release</a:t>
            </a:r>
          </a:p>
        </p:txBody>
      </p:sp>
    </p:spTree>
    <p:extLst>
      <p:ext uri="{BB962C8B-B14F-4D97-AF65-F5344CB8AC3E}">
        <p14:creationId xmlns:p14="http://schemas.microsoft.com/office/powerpoint/2010/main" val="2630759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  <p:sp>
        <p:nvSpPr>
          <p:cNvPr id="787" name="Google Shape;787;p39"/>
          <p:cNvSpPr txBox="1"/>
          <p:nvPr/>
        </p:nvSpPr>
        <p:spPr>
          <a:xfrm>
            <a:off x="3788797" y="594736"/>
            <a:ext cx="2820600" cy="755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latin typeface="Montserrat"/>
                <a:ea typeface="Montserrat"/>
                <a:cs typeface="Montserrat"/>
                <a:sym typeface="Montserrat"/>
              </a:rPr>
              <a:t>@TSED/CLI</a:t>
            </a:r>
            <a:r>
              <a:rPr lang="fr" sz="2800" b="1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800" b="1"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9604175E-FE4A-2C4E-9DD5-2EB737761F45}"/>
              </a:ext>
            </a:extLst>
          </p:cNvPr>
          <p:cNvGrpSpPr/>
          <p:nvPr/>
        </p:nvGrpSpPr>
        <p:grpSpPr>
          <a:xfrm>
            <a:off x="3870959" y="1477148"/>
            <a:ext cx="2386155" cy="2980187"/>
            <a:chOff x="3704625" y="968969"/>
            <a:chExt cx="1510500" cy="3713400"/>
          </a:xfrm>
          <a:effectLst>
            <a:outerShdw blurRad="139700" dist="63500" dir="5400000" algn="ctr" rotWithShape="0">
              <a:srgbClr val="000000">
                <a:alpha val="25000"/>
              </a:srgbClr>
            </a:outerShdw>
          </a:effectLst>
        </p:grpSpPr>
        <p:sp>
          <p:nvSpPr>
            <p:cNvPr id="784" name="Google Shape;784;p39"/>
            <p:cNvSpPr/>
            <p:nvPr/>
          </p:nvSpPr>
          <p:spPr>
            <a:xfrm>
              <a:off x="3704625" y="968969"/>
              <a:ext cx="1510500" cy="371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dirty="0"/>
                <a:t> </a:t>
              </a:r>
              <a:endParaRPr dirty="0"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3704625" y="978971"/>
              <a:ext cx="1510500" cy="375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797;p39">
            <a:extLst>
              <a:ext uri="{FF2B5EF4-FFF2-40B4-BE49-F238E27FC236}">
                <a16:creationId xmlns:a16="http://schemas.microsoft.com/office/drawing/2014/main" id="{05411D34-382F-8D4D-BC34-3CC9F9A58811}"/>
              </a:ext>
            </a:extLst>
          </p:cNvPr>
          <p:cNvSpPr txBox="1"/>
          <p:nvPr/>
        </p:nvSpPr>
        <p:spPr>
          <a:xfrm>
            <a:off x="3881715" y="2302639"/>
            <a:ext cx="2375399" cy="1758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latin typeface="Montserrat"/>
                <a:sym typeface="Source Sans Pro Light"/>
              </a:rPr>
              <a:t>BOOTSTRAP PROJECT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DATABASE: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TypeORM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ou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Mongoose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GraphQL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Passport.js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Socket.io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Swagger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Testing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: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Jest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ou Mocha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Linter: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Eslint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ou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TsLint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Prettier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9BF5267-0829-884E-8CB3-DF1A7B691B77}"/>
              </a:ext>
            </a:extLst>
          </p:cNvPr>
          <p:cNvSpPr txBox="1"/>
          <p:nvPr/>
        </p:nvSpPr>
        <p:spPr>
          <a:xfrm>
            <a:off x="3881715" y="1779419"/>
            <a:ext cx="237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rgbClr val="0070C0"/>
                </a:solidFill>
                <a:latin typeface="Montserrat"/>
                <a:sym typeface="Source Sans Pro Light"/>
              </a:rPr>
              <a:t>tsed</a:t>
            </a:r>
            <a:r>
              <a:rPr lang="fr-FR" b="1" dirty="0">
                <a:solidFill>
                  <a:srgbClr val="0070C0"/>
                </a:solidFill>
                <a:latin typeface="Montserrat"/>
                <a:sym typeface="Source Sans Pro Light"/>
              </a:rPr>
              <a:t> </a:t>
            </a:r>
            <a:r>
              <a:rPr lang="fr-FR" b="1" dirty="0" err="1">
                <a:solidFill>
                  <a:srgbClr val="0070C0"/>
                </a:solidFill>
                <a:latin typeface="Montserrat"/>
                <a:sym typeface="Source Sans Pro Light"/>
              </a:rPr>
              <a:t>init</a:t>
            </a:r>
            <a:r>
              <a:rPr lang="fr-FR" b="1" dirty="0">
                <a:solidFill>
                  <a:srgbClr val="0070C0"/>
                </a:solidFill>
                <a:latin typeface="Montserrat"/>
                <a:sym typeface="Source Sans Pro Light"/>
              </a:rPr>
              <a:t> .</a:t>
            </a:r>
          </a:p>
          <a:p>
            <a:pPr algn="ctr"/>
            <a:endParaRPr lang="fr-FR" dirty="0">
              <a:solidFill>
                <a:srgbClr val="0070C0"/>
              </a:solidFill>
            </a:endParaRPr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606784F5-A791-DB4B-B3E3-76AA61377529}"/>
              </a:ext>
            </a:extLst>
          </p:cNvPr>
          <p:cNvGrpSpPr/>
          <p:nvPr/>
        </p:nvGrpSpPr>
        <p:grpSpPr>
          <a:xfrm>
            <a:off x="6504749" y="1477149"/>
            <a:ext cx="2375400" cy="2980186"/>
            <a:chOff x="3704625" y="968969"/>
            <a:chExt cx="1510500" cy="3713400"/>
          </a:xfrm>
          <a:effectLst>
            <a:outerShdw blurRad="139700" dist="63500" dir="5400000" algn="ctr" rotWithShape="0">
              <a:srgbClr val="000000">
                <a:alpha val="25000"/>
              </a:srgbClr>
            </a:outerShdw>
          </a:effectLst>
        </p:grpSpPr>
        <p:sp>
          <p:nvSpPr>
            <p:cNvPr id="45" name="Google Shape;784;p39">
              <a:extLst>
                <a:ext uri="{FF2B5EF4-FFF2-40B4-BE49-F238E27FC236}">
                  <a16:creationId xmlns:a16="http://schemas.microsoft.com/office/drawing/2014/main" id="{3A9ED978-ECB7-E943-BE8B-D4F82188F5A4}"/>
                </a:ext>
              </a:extLst>
            </p:cNvPr>
            <p:cNvSpPr/>
            <p:nvPr/>
          </p:nvSpPr>
          <p:spPr>
            <a:xfrm>
              <a:off x="3704625" y="968969"/>
              <a:ext cx="1510500" cy="371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dirty="0"/>
                <a:t> </a:t>
              </a:r>
              <a:endParaRPr dirty="0"/>
            </a:p>
          </p:txBody>
        </p:sp>
        <p:sp>
          <p:nvSpPr>
            <p:cNvPr id="46" name="Google Shape;802;p39">
              <a:extLst>
                <a:ext uri="{FF2B5EF4-FFF2-40B4-BE49-F238E27FC236}">
                  <a16:creationId xmlns:a16="http://schemas.microsoft.com/office/drawing/2014/main" id="{B22F04DD-8070-9842-92A9-7A6694F5C506}"/>
                </a:ext>
              </a:extLst>
            </p:cNvPr>
            <p:cNvSpPr/>
            <p:nvPr/>
          </p:nvSpPr>
          <p:spPr>
            <a:xfrm>
              <a:off x="3704625" y="978971"/>
              <a:ext cx="1510500" cy="375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797;p39">
            <a:extLst>
              <a:ext uri="{FF2B5EF4-FFF2-40B4-BE49-F238E27FC236}">
                <a16:creationId xmlns:a16="http://schemas.microsoft.com/office/drawing/2014/main" id="{612A9987-9FED-C448-AAE0-5324A03257ED}"/>
              </a:ext>
            </a:extLst>
          </p:cNvPr>
          <p:cNvSpPr txBox="1"/>
          <p:nvPr/>
        </p:nvSpPr>
        <p:spPr>
          <a:xfrm>
            <a:off x="6504748" y="2302639"/>
            <a:ext cx="2375399" cy="1758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latin typeface="Montserrat"/>
                <a:sym typeface="Source Sans Pro Light"/>
              </a:rPr>
              <a:t>GENERATE FILE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Provider, Controller, Pipes, …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Decorators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: Class, Method, …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Ts.ED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decorators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Server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52CF864D-777A-094E-AD6C-FE0BD27AF924}"/>
              </a:ext>
            </a:extLst>
          </p:cNvPr>
          <p:cNvSpPr txBox="1"/>
          <p:nvPr/>
        </p:nvSpPr>
        <p:spPr>
          <a:xfrm>
            <a:off x="6504748" y="1779419"/>
            <a:ext cx="237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rgbClr val="0070C0"/>
                </a:solidFill>
                <a:latin typeface="Montserrat"/>
                <a:sym typeface="Source Sans Pro Light"/>
              </a:rPr>
              <a:t>tsed</a:t>
            </a:r>
            <a:r>
              <a:rPr lang="fr-FR" b="1" dirty="0">
                <a:solidFill>
                  <a:srgbClr val="0070C0"/>
                </a:solidFill>
                <a:latin typeface="Montserrat"/>
                <a:sym typeface="Source Sans Pro Light"/>
              </a:rPr>
              <a:t> </a:t>
            </a:r>
            <a:r>
              <a:rPr lang="fr-FR" b="1" dirty="0" err="1">
                <a:solidFill>
                  <a:srgbClr val="0070C0"/>
                </a:solidFill>
                <a:latin typeface="Montserrat"/>
                <a:sym typeface="Source Sans Pro Light"/>
              </a:rPr>
              <a:t>generate</a:t>
            </a:r>
            <a:endParaRPr lang="fr-FR" b="1" dirty="0">
              <a:solidFill>
                <a:srgbClr val="0070C0"/>
              </a:solidFill>
              <a:latin typeface="Montserrat"/>
              <a:sym typeface="Source Sans Pro Light"/>
            </a:endParaRPr>
          </a:p>
          <a:p>
            <a:pPr algn="ctr"/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15" name="Image 14" descr="Une image contenant horloge, nid d’abeille&#10;&#10;Description générée automatiquement">
            <a:extLst>
              <a:ext uri="{FF2B5EF4-FFF2-40B4-BE49-F238E27FC236}">
                <a16:creationId xmlns:a16="http://schemas.microsoft.com/office/drawing/2014/main" id="{7CD64918-F687-8A42-B8D0-2C7E810D6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318" y="643"/>
            <a:ext cx="2965269" cy="5143500"/>
          </a:xfrm>
          <a:prstGeom prst="rect">
            <a:avLst/>
          </a:prstGeom>
        </p:spPr>
      </p:pic>
      <p:pic>
        <p:nvPicPr>
          <p:cNvPr id="21" name="Image 20" descr="Une image contenant capture d’écran, dessin&#10;&#10;Description générée automatiquement">
            <a:extLst>
              <a:ext uri="{FF2B5EF4-FFF2-40B4-BE49-F238E27FC236}">
                <a16:creationId xmlns:a16="http://schemas.microsoft.com/office/drawing/2014/main" id="{76DD738F-1D00-F040-8EDD-C31C4C7B7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51" y="1856518"/>
            <a:ext cx="2691202" cy="12783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4720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Google Shape;1044;p54"/>
          <p:cNvPicPr preferRelativeResize="0"/>
          <p:nvPr/>
        </p:nvPicPr>
        <p:blipFill rotWithShape="1">
          <a:blip r:embed="rId3">
            <a:alphaModFix/>
          </a:blip>
          <a:srcRect t="-71" r="1826" b="10329"/>
          <a:stretch/>
        </p:blipFill>
        <p:spPr>
          <a:xfrm>
            <a:off x="720000" y="0"/>
            <a:ext cx="842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54"/>
          <p:cNvSpPr txBox="1">
            <a:spLocks noGrp="1"/>
          </p:cNvSpPr>
          <p:nvPr>
            <p:ph type="sldNum" idx="12"/>
          </p:nvPr>
        </p:nvSpPr>
        <p:spPr>
          <a:xfrm>
            <a:off x="0" y="4653500"/>
            <a:ext cx="6990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  <p:sp>
        <p:nvSpPr>
          <p:cNvPr id="1046" name="Google Shape;1046;p54"/>
          <p:cNvSpPr txBox="1"/>
          <p:nvPr/>
        </p:nvSpPr>
        <p:spPr>
          <a:xfrm>
            <a:off x="1236450" y="2016150"/>
            <a:ext cx="7745400" cy="572700"/>
          </a:xfrm>
          <a:prstGeom prst="rect">
            <a:avLst/>
          </a:prstGeom>
          <a:noFill/>
          <a:ln>
            <a:noFill/>
          </a:ln>
          <a:effectLst>
            <a:outerShdw blurRad="157163" dist="28575" dir="9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3600" b="1" dirty="0">
              <a:solidFill>
                <a:srgbClr val="0174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7" name="Google Shape;1047;p54"/>
          <p:cNvSpPr txBox="1"/>
          <p:nvPr/>
        </p:nvSpPr>
        <p:spPr>
          <a:xfrm>
            <a:off x="1236450" y="2588850"/>
            <a:ext cx="7745400" cy="572700"/>
          </a:xfrm>
          <a:prstGeom prst="rect">
            <a:avLst/>
          </a:prstGeom>
          <a:noFill/>
          <a:ln>
            <a:noFill/>
          </a:ln>
          <a:effectLst>
            <a:outerShdw blurRad="157163" dist="28575" dir="9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1600" b="1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Ressource: https://</a:t>
            </a:r>
            <a:r>
              <a:rPr lang="fr-FR" sz="1600" b="1" dirty="0" err="1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github.com</a:t>
            </a:r>
            <a:r>
              <a:rPr lang="fr-FR" sz="1600" b="1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fr-FR" sz="1600" b="1" dirty="0" err="1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TypedProject</a:t>
            </a:r>
            <a:r>
              <a:rPr lang="fr-FR" sz="1600" b="1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fr-FR" sz="1600" b="1" dirty="0" err="1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meetup-tsed-publicis</a:t>
            </a:r>
            <a:endParaRPr sz="1600" b="1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04759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9"/>
          <p:cNvSpPr/>
          <p:nvPr/>
        </p:nvSpPr>
        <p:spPr>
          <a:xfrm>
            <a:off x="7253900" y="968969"/>
            <a:ext cx="1510500" cy="371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42875" dist="66675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9"/>
          <p:cNvSpPr/>
          <p:nvPr/>
        </p:nvSpPr>
        <p:spPr>
          <a:xfrm>
            <a:off x="3704625" y="968969"/>
            <a:ext cx="1510500" cy="371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42875" dist="66675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 </a:t>
            </a:r>
            <a:endParaRPr dirty="0"/>
          </a:p>
        </p:txBody>
      </p:sp>
      <p:sp>
        <p:nvSpPr>
          <p:cNvPr id="785" name="Google Shape;785;p39"/>
          <p:cNvSpPr/>
          <p:nvPr/>
        </p:nvSpPr>
        <p:spPr>
          <a:xfrm>
            <a:off x="5479263" y="968969"/>
            <a:ext cx="1510500" cy="371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42875" dist="66675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9"/>
          <p:cNvSpPr txBox="1">
            <a:spLocks noGrp="1"/>
          </p:cNvSpPr>
          <p:nvPr>
            <p:ph type="sldNum" idx="12"/>
          </p:nvPr>
        </p:nvSpPr>
        <p:spPr>
          <a:xfrm>
            <a:off x="0" y="4653500"/>
            <a:ext cx="6990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  <p:sp>
        <p:nvSpPr>
          <p:cNvPr id="787" name="Google Shape;787;p39"/>
          <p:cNvSpPr txBox="1"/>
          <p:nvPr/>
        </p:nvSpPr>
        <p:spPr>
          <a:xfrm>
            <a:off x="720000" y="515425"/>
            <a:ext cx="3473312" cy="618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2400" b="1" dirty="0">
                <a:latin typeface="Montserrat"/>
                <a:ea typeface="Montserrat"/>
                <a:cs typeface="Montserrat"/>
                <a:sym typeface="Montserrat"/>
              </a:rPr>
              <a:t>ROADMAP V6</a:t>
            </a:r>
            <a:r>
              <a:rPr lang="fr" sz="2400" b="1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b="1"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p39"/>
          <p:cNvSpPr/>
          <p:nvPr/>
        </p:nvSpPr>
        <p:spPr>
          <a:xfrm>
            <a:off x="3704625" y="978971"/>
            <a:ext cx="1510500" cy="37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9"/>
          <p:cNvSpPr/>
          <p:nvPr/>
        </p:nvSpPr>
        <p:spPr>
          <a:xfrm>
            <a:off x="5479263" y="978971"/>
            <a:ext cx="1510500" cy="37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9"/>
          <p:cNvSpPr/>
          <p:nvPr/>
        </p:nvSpPr>
        <p:spPr>
          <a:xfrm>
            <a:off x="7253913" y="978971"/>
            <a:ext cx="1510500" cy="37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789;p39">
            <a:extLst>
              <a:ext uri="{FF2B5EF4-FFF2-40B4-BE49-F238E27FC236}">
                <a16:creationId xmlns:a16="http://schemas.microsoft.com/office/drawing/2014/main" id="{BAF2E957-0C38-8B41-A359-2C512CE6CCB8}"/>
              </a:ext>
            </a:extLst>
          </p:cNvPr>
          <p:cNvSpPr txBox="1"/>
          <p:nvPr/>
        </p:nvSpPr>
        <p:spPr>
          <a:xfrm>
            <a:off x="3703864" y="1855304"/>
            <a:ext cx="1510500" cy="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rgbClr val="0070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PLAFTORM API</a:t>
            </a:r>
          </a:p>
        </p:txBody>
      </p:sp>
      <p:sp>
        <p:nvSpPr>
          <p:cNvPr id="26" name="Google Shape;795;p39">
            <a:extLst>
              <a:ext uri="{FF2B5EF4-FFF2-40B4-BE49-F238E27FC236}">
                <a16:creationId xmlns:a16="http://schemas.microsoft.com/office/drawing/2014/main" id="{FAFC7DB3-1FFF-4E4B-A44A-9861F09208EB}"/>
              </a:ext>
            </a:extLst>
          </p:cNvPr>
          <p:cNvSpPr txBox="1"/>
          <p:nvPr/>
        </p:nvSpPr>
        <p:spPr>
          <a:xfrm>
            <a:off x="3703864" y="2304460"/>
            <a:ext cx="1510500" cy="25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Source Sans Pro Light"/>
                <a:cs typeface="Source Sans Pro Light"/>
                <a:sym typeface="Source Sans Pro"/>
              </a:rPr>
              <a:t>Flexible and </a:t>
            </a:r>
            <a:r>
              <a:rPr lang="fr-FR" dirty="0" err="1">
                <a:latin typeface="Source Sans Pro Light"/>
                <a:cs typeface="Source Sans Pro Light"/>
                <a:sym typeface="Source Sans Pro"/>
              </a:rPr>
              <a:t>opened</a:t>
            </a:r>
            <a:r>
              <a:rPr lang="fr-FR" dirty="0">
                <a:latin typeface="Source Sans Pro Light"/>
                <a:cs typeface="Source Sans Pro Light"/>
                <a:sym typeface="Source Sans Pro"/>
              </a:rPr>
              <a:t> API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latin typeface="Source Sans Pro Light"/>
                <a:cs typeface="Source Sans Pro Light"/>
                <a:sym typeface="Source Sans Pro"/>
              </a:rPr>
              <a:t>Possibility</a:t>
            </a:r>
            <a:r>
              <a:rPr lang="fr-FR" dirty="0">
                <a:latin typeface="Source Sans Pro Light"/>
                <a:cs typeface="Source Sans Pro Light"/>
                <a:sym typeface="Source Sans Pro"/>
              </a:rPr>
              <a:t> to </a:t>
            </a:r>
            <a:r>
              <a:rPr lang="fr-FR" dirty="0" err="1">
                <a:latin typeface="Source Sans Pro Light"/>
                <a:cs typeface="Source Sans Pro Light"/>
                <a:sym typeface="Source Sans Pro"/>
              </a:rPr>
              <a:t>create</a:t>
            </a:r>
            <a:r>
              <a:rPr lang="fr-FR" dirty="0">
                <a:latin typeface="Source Sans Pro Light"/>
                <a:cs typeface="Source Sans Pro Light"/>
                <a:sym typeface="Source Sans Pro"/>
              </a:rPr>
              <a:t> </a:t>
            </a:r>
            <a:r>
              <a:rPr lang="fr-FR" dirty="0" err="1">
                <a:latin typeface="Source Sans Pro Light"/>
                <a:cs typeface="Source Sans Pro Light"/>
                <a:sym typeface="Source Sans Pro"/>
              </a:rPr>
              <a:t>his</a:t>
            </a:r>
            <a:r>
              <a:rPr lang="fr-FR" dirty="0">
                <a:latin typeface="Source Sans Pro Light"/>
                <a:cs typeface="Source Sans Pro Light"/>
                <a:sym typeface="Source Sans Pro"/>
              </a:rPr>
              <a:t> </a:t>
            </a:r>
            <a:r>
              <a:rPr lang="fr-FR" dirty="0" err="1">
                <a:latin typeface="Source Sans Pro Light"/>
                <a:cs typeface="Source Sans Pro Light"/>
                <a:sym typeface="Source Sans Pro"/>
              </a:rPr>
              <a:t>own</a:t>
            </a:r>
            <a:r>
              <a:rPr lang="fr-FR" dirty="0">
                <a:latin typeface="Source Sans Pro Light"/>
                <a:cs typeface="Source Sans Pro Light"/>
                <a:sym typeface="Source Sans Pro"/>
              </a:rPr>
              <a:t> </a:t>
            </a:r>
            <a:r>
              <a:rPr lang="fr-FR" dirty="0" err="1">
                <a:latin typeface="Source Sans Pro Light"/>
                <a:cs typeface="Source Sans Pro Light"/>
                <a:sym typeface="Source Sans Pro"/>
              </a:rPr>
              <a:t>platform</a:t>
            </a:r>
            <a:r>
              <a:rPr lang="fr-FR" dirty="0">
                <a:latin typeface="Source Sans Pro Light"/>
                <a:cs typeface="Source Sans Pro Light"/>
                <a:sym typeface="Source Sans Pro"/>
              </a:rPr>
              <a:t> </a:t>
            </a:r>
            <a:r>
              <a:rPr lang="fr-FR" dirty="0" err="1">
                <a:latin typeface="Source Sans Pro Light"/>
                <a:cs typeface="Source Sans Pro Light"/>
                <a:sym typeface="Source Sans Pro"/>
              </a:rPr>
              <a:t>implementation</a:t>
            </a: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>
                <a:latin typeface="Source Sans Pro Light"/>
                <a:cs typeface="Source Sans Pro Light"/>
                <a:sym typeface="Source Sans Pro"/>
              </a:rPr>
              <a:t>Koa.js</a:t>
            </a:r>
            <a:r>
              <a:rPr lang="fr-FR" b="1" dirty="0">
                <a:latin typeface="Source Sans Pro Light"/>
                <a:cs typeface="Source Sans Pro Light"/>
                <a:sym typeface="Source Sans Pro"/>
              </a:rPr>
              <a:t> / </a:t>
            </a:r>
            <a:r>
              <a:rPr lang="fr-FR" b="1" dirty="0" err="1">
                <a:latin typeface="Source Sans Pro Light"/>
                <a:cs typeface="Source Sans Pro Light"/>
                <a:sym typeface="Source Sans Pro"/>
              </a:rPr>
              <a:t>Fastify.js</a:t>
            </a:r>
            <a:endParaRPr lang="fr-FR" b="1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100" b="1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1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1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1" dirty="0">
                <a:latin typeface="Source Sans Pro Light"/>
                <a:cs typeface="Source Sans Pro Light"/>
                <a:sym typeface="Source Sans Pro"/>
              </a:rPr>
              <a:t>  </a:t>
            </a:r>
            <a:endParaRPr sz="1100" b="1" dirty="0">
              <a:latin typeface="Source Sans Pro Light"/>
              <a:cs typeface="Source Sans Pro Light"/>
              <a:sym typeface="Source Sans Pro"/>
            </a:endParaRPr>
          </a:p>
        </p:txBody>
      </p:sp>
      <p:pic>
        <p:nvPicPr>
          <p:cNvPr id="30" name="Google Shape;499;p29">
            <a:extLst>
              <a:ext uri="{FF2B5EF4-FFF2-40B4-BE49-F238E27FC236}">
                <a16:creationId xmlns:a16="http://schemas.microsoft.com/office/drawing/2014/main" id="{FBCDE701-7A42-1B46-AEB5-A67036A440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968" y="1241759"/>
            <a:ext cx="324292" cy="32429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789;p39">
            <a:extLst>
              <a:ext uri="{FF2B5EF4-FFF2-40B4-BE49-F238E27FC236}">
                <a16:creationId xmlns:a16="http://schemas.microsoft.com/office/drawing/2014/main" id="{45695876-804F-E148-A18F-E377CD86E66D}"/>
              </a:ext>
            </a:extLst>
          </p:cNvPr>
          <p:cNvSpPr txBox="1"/>
          <p:nvPr/>
        </p:nvSpPr>
        <p:spPr>
          <a:xfrm>
            <a:off x="5478503" y="1854428"/>
            <a:ext cx="1511260" cy="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rgbClr val="0070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JSONSCHEMA</a:t>
            </a:r>
          </a:p>
        </p:txBody>
      </p:sp>
      <p:sp>
        <p:nvSpPr>
          <p:cNvPr id="38" name="Google Shape;795;p39">
            <a:extLst>
              <a:ext uri="{FF2B5EF4-FFF2-40B4-BE49-F238E27FC236}">
                <a16:creationId xmlns:a16="http://schemas.microsoft.com/office/drawing/2014/main" id="{D56BE2EF-46DE-3D46-9BF5-B87E3273C2BA}"/>
              </a:ext>
            </a:extLst>
          </p:cNvPr>
          <p:cNvSpPr txBox="1"/>
          <p:nvPr/>
        </p:nvSpPr>
        <p:spPr>
          <a:xfrm>
            <a:off x="5480023" y="2323881"/>
            <a:ext cx="1510500" cy="25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Source Sans Pro Light"/>
                <a:cs typeface="Source Sans Pro Light"/>
                <a:sym typeface="Source Sans Pro"/>
              </a:rPr>
              <a:t>New API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latin typeface="Source Sans Pro Light"/>
                <a:cs typeface="Source Sans Pro Light"/>
                <a:sym typeface="Source Sans Pro"/>
              </a:rPr>
              <a:t>Adding</a:t>
            </a:r>
            <a:r>
              <a:rPr lang="fr-FR" dirty="0">
                <a:latin typeface="Source Sans Pro Light"/>
                <a:cs typeface="Source Sans Pro Light"/>
                <a:sym typeface="Source Sans Pro"/>
              </a:rPr>
              <a:t> </a:t>
            </a:r>
            <a:r>
              <a:rPr lang="fr-FR" dirty="0" err="1">
                <a:latin typeface="Source Sans Pro Light"/>
                <a:cs typeface="Source Sans Pro Light"/>
                <a:sym typeface="Source Sans Pro"/>
              </a:rPr>
              <a:t>decorators</a:t>
            </a: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Source Sans Pro Light"/>
                <a:cs typeface="Source Sans Pro Light"/>
                <a:sym typeface="Source Sans Pro"/>
              </a:rPr>
              <a:t>Chainable </a:t>
            </a:r>
            <a:r>
              <a:rPr lang="fr-FR" dirty="0" err="1">
                <a:latin typeface="Source Sans Pro Light"/>
                <a:cs typeface="Source Sans Pro Light"/>
                <a:sym typeface="Source Sans Pro"/>
              </a:rPr>
              <a:t>decorators</a:t>
            </a:r>
            <a:endParaRPr sz="1200" b="1" dirty="0">
              <a:latin typeface="Source Sans Pro Light"/>
              <a:cs typeface="Source Sans Pro Light"/>
              <a:sym typeface="Source Sans Pro"/>
            </a:endParaRPr>
          </a:p>
        </p:txBody>
      </p:sp>
      <p:pic>
        <p:nvPicPr>
          <p:cNvPr id="39" name="Google Shape;426;p28">
            <a:extLst>
              <a:ext uri="{FF2B5EF4-FFF2-40B4-BE49-F238E27FC236}">
                <a16:creationId xmlns:a16="http://schemas.microsoft.com/office/drawing/2014/main" id="{E9958C42-DFEE-BA42-8685-CA63CE9B176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058" y="1260102"/>
            <a:ext cx="278150" cy="2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789;p39">
            <a:extLst>
              <a:ext uri="{FF2B5EF4-FFF2-40B4-BE49-F238E27FC236}">
                <a16:creationId xmlns:a16="http://schemas.microsoft.com/office/drawing/2014/main" id="{FFDF1D9A-465B-614A-B97A-1BD13CB56F92}"/>
              </a:ext>
            </a:extLst>
          </p:cNvPr>
          <p:cNvSpPr txBox="1"/>
          <p:nvPr/>
        </p:nvSpPr>
        <p:spPr>
          <a:xfrm>
            <a:off x="7253139" y="1854428"/>
            <a:ext cx="1510499" cy="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rgbClr val="0070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OPENSPEC</a:t>
            </a:r>
          </a:p>
        </p:txBody>
      </p:sp>
      <p:sp>
        <p:nvSpPr>
          <p:cNvPr id="41" name="Google Shape;795;p39">
            <a:extLst>
              <a:ext uri="{FF2B5EF4-FFF2-40B4-BE49-F238E27FC236}">
                <a16:creationId xmlns:a16="http://schemas.microsoft.com/office/drawing/2014/main" id="{9F1F82C8-F04C-5042-8C43-7BB1E63F33E1}"/>
              </a:ext>
            </a:extLst>
          </p:cNvPr>
          <p:cNvSpPr txBox="1"/>
          <p:nvPr/>
        </p:nvSpPr>
        <p:spPr>
          <a:xfrm>
            <a:off x="7253139" y="2323881"/>
            <a:ext cx="1510499" cy="25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Source Sans Pro Light"/>
                <a:cs typeface="Source Sans Pro Light"/>
                <a:sym typeface="Source Sans Pro"/>
              </a:rPr>
              <a:t>API </a:t>
            </a:r>
            <a:r>
              <a:rPr lang="fr-FR" dirty="0" err="1">
                <a:latin typeface="Source Sans Pro Light"/>
                <a:cs typeface="Source Sans Pro Light"/>
                <a:sym typeface="Source Sans Pro"/>
              </a:rPr>
              <a:t>integrated</a:t>
            </a:r>
            <a:r>
              <a:rPr lang="fr-FR" dirty="0">
                <a:latin typeface="Source Sans Pro Light"/>
                <a:cs typeface="Source Sans Pro Light"/>
                <a:sym typeface="Source Sans Pro"/>
              </a:rPr>
              <a:t> at CORE </a:t>
            </a:r>
            <a:r>
              <a:rPr lang="fr-FR" dirty="0" err="1">
                <a:latin typeface="Source Sans Pro Light"/>
                <a:cs typeface="Source Sans Pro Light"/>
                <a:sym typeface="Source Sans Pro"/>
              </a:rPr>
              <a:t>level</a:t>
            </a: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>
                <a:latin typeface="Source Sans Pro Light"/>
                <a:cs typeface="Source Sans Pro Light"/>
                <a:sym typeface="Source Sans Pro"/>
              </a:rPr>
              <a:t>Swagger</a:t>
            </a:r>
            <a:r>
              <a:rPr lang="fr-FR" b="1" dirty="0">
                <a:latin typeface="Source Sans Pro Light"/>
                <a:cs typeface="Source Sans Pro Light"/>
                <a:sym typeface="Source Sans Pro"/>
              </a:rPr>
              <a:t> 2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>
                <a:latin typeface="Source Sans Pro Light"/>
                <a:cs typeface="Source Sans Pro Light"/>
                <a:sym typeface="Source Sans Pro"/>
              </a:rPr>
              <a:t>OpenSpec</a:t>
            </a:r>
            <a:r>
              <a:rPr lang="fr-FR" b="1" dirty="0">
                <a:latin typeface="Source Sans Pro Light"/>
                <a:cs typeface="Source Sans Pro Light"/>
                <a:sym typeface="Source Sans Pro"/>
              </a:rPr>
              <a:t> 3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Source Sans Pro Light"/>
              <a:cs typeface="Source Sans Pro Light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1" dirty="0">
                <a:latin typeface="Source Sans Pro Light"/>
                <a:cs typeface="Source Sans Pro Light"/>
                <a:sym typeface="Source Sans Pro"/>
              </a:rPr>
              <a:t>  </a:t>
            </a:r>
            <a:endParaRPr sz="1100" b="1" dirty="0">
              <a:latin typeface="Source Sans Pro Light"/>
              <a:cs typeface="Source Sans Pro Light"/>
              <a:sym typeface="Source Sans Pro"/>
            </a:endParaRPr>
          </a:p>
        </p:txBody>
      </p:sp>
      <p:pic>
        <p:nvPicPr>
          <p:cNvPr id="42" name="Google Shape;364;p28">
            <a:extLst>
              <a:ext uri="{FF2B5EF4-FFF2-40B4-BE49-F238E27FC236}">
                <a16:creationId xmlns:a16="http://schemas.microsoft.com/office/drawing/2014/main" id="{445F5F43-078F-E54C-951A-299D2BFF93B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0075" y="1260102"/>
            <a:ext cx="278150" cy="2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797;p39">
            <a:extLst>
              <a:ext uri="{FF2B5EF4-FFF2-40B4-BE49-F238E27FC236}">
                <a16:creationId xmlns:a16="http://schemas.microsoft.com/office/drawing/2014/main" id="{D45F9EB6-B494-754A-843C-21046D35E664}"/>
              </a:ext>
            </a:extLst>
          </p:cNvPr>
          <p:cNvSpPr txBox="1"/>
          <p:nvPr/>
        </p:nvSpPr>
        <p:spPr>
          <a:xfrm>
            <a:off x="719999" y="1432561"/>
            <a:ext cx="2820600" cy="246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1200" b="1" dirty="0">
                <a:latin typeface="Montserrat"/>
                <a:ea typeface="Montserrat"/>
                <a:cs typeface="Montserrat"/>
                <a:sym typeface="Montserrat"/>
              </a:rPr>
              <a:t>BREAKING CHANGES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Removal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of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deprecated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features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: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Filters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API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ServerLoader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@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Authenticathed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replaced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by @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UseAuth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No more validation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from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ConverterService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Removal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of packages: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@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tsed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/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testing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@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tsed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/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servestatic</a:t>
            </a:r>
            <a:endParaRPr lang="fr-FR"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@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tsed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/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multipartfiles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(?)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-express-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decorators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(module </a:t>
            </a:r>
            <a:r>
              <a:rPr lang="fr-FR" sz="12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npm</a:t>
            </a:r>
            <a:r>
              <a:rPr lang="fr-FR" sz="12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)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4188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AC772E0-247F-9F41-B314-9EA68750EA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  <p:pic>
        <p:nvPicPr>
          <p:cNvPr id="3" name="Google Shape;428;p28">
            <a:extLst>
              <a:ext uri="{FF2B5EF4-FFF2-40B4-BE49-F238E27FC236}">
                <a16:creationId xmlns:a16="http://schemas.microsoft.com/office/drawing/2014/main" id="{B187399C-5A8F-ED40-AE70-991DB0D2CB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632" y="3743911"/>
            <a:ext cx="479805" cy="464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29;p28">
            <a:extLst>
              <a:ext uri="{FF2B5EF4-FFF2-40B4-BE49-F238E27FC236}">
                <a16:creationId xmlns:a16="http://schemas.microsoft.com/office/drawing/2014/main" id="{B89E9353-6423-FC46-A968-583AF3D7B5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586" y="1639347"/>
            <a:ext cx="523220" cy="5232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3F7CF3-93CE-FF4C-B914-CC3C43CC6F18}"/>
              </a:ext>
            </a:extLst>
          </p:cNvPr>
          <p:cNvSpPr/>
          <p:nvPr/>
        </p:nvSpPr>
        <p:spPr>
          <a:xfrm>
            <a:off x="5074272" y="3717911"/>
            <a:ext cx="39666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70C0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https://github.com/sponsors/romakita</a:t>
            </a:r>
            <a:endParaRPr lang="fr-FR" dirty="0">
              <a:solidFill>
                <a:srgbClr val="0070C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70C0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https://opencollective.com/tsed</a:t>
            </a:r>
            <a:endParaRPr lang="fr-FR" dirty="0">
              <a:solidFill>
                <a:srgbClr val="0070C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Tx/>
              <a:buChar char="-"/>
            </a:pPr>
            <a:endParaRPr lang="fr-FR" dirty="0">
              <a:solidFill>
                <a:srgbClr val="0070C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Google Shape;93;p15">
            <a:extLst>
              <a:ext uri="{FF2B5EF4-FFF2-40B4-BE49-F238E27FC236}">
                <a16:creationId xmlns:a16="http://schemas.microsoft.com/office/drawing/2014/main" id="{7E4DD45F-B191-A94C-95EB-C29DB81487B3}"/>
              </a:ext>
            </a:extLst>
          </p:cNvPr>
          <p:cNvSpPr txBox="1"/>
          <p:nvPr/>
        </p:nvSpPr>
        <p:spPr>
          <a:xfrm>
            <a:off x="4354941" y="437316"/>
            <a:ext cx="43274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b="1" dirty="0">
                <a:latin typeface="Montserrat"/>
                <a:ea typeface="Montserrat"/>
                <a:cs typeface="Montserrat"/>
                <a:sym typeface="Montserrat"/>
              </a:rPr>
              <a:t>SUPPORT PROJECT</a:t>
            </a:r>
            <a:r>
              <a:rPr lang="fr" sz="2800" b="1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800" b="1"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50A34C-A80C-B84D-8AEB-F281E1FE237B}"/>
              </a:ext>
            </a:extLst>
          </p:cNvPr>
          <p:cNvSpPr/>
          <p:nvPr/>
        </p:nvSpPr>
        <p:spPr>
          <a:xfrm>
            <a:off x="699000" y="0"/>
            <a:ext cx="3370724" cy="5143400"/>
          </a:xfrm>
          <a:prstGeom prst="rect">
            <a:avLst/>
          </a:prstGeom>
          <a:blipFill dpi="0"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25000"/>
                      </a14:imgEffect>
                    </a14:imgLayer>
                  </a14:imgProps>
                </a:ext>
              </a:extLst>
            </a:blip>
            <a:srcRect/>
            <a:stretch>
              <a:fillRect l="-60000" r="-6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3CE6FCF-6431-DE47-B32A-3E0EA2DFF65D}"/>
              </a:ext>
            </a:extLst>
          </p:cNvPr>
          <p:cNvSpPr txBox="1"/>
          <p:nvPr/>
        </p:nvSpPr>
        <p:spPr>
          <a:xfrm>
            <a:off x="5232072" y="1805125"/>
            <a:ext cx="380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https://github.com/TypedProject/tsed</a:t>
            </a:r>
            <a:endParaRPr lang="fr-FR" dirty="0">
              <a:solidFill>
                <a:srgbClr val="0070C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9D39D69-1A59-0045-804B-DD571ABE3D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6131" y="2332103"/>
            <a:ext cx="1436397" cy="37032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1DF5F3CE-5785-A34D-A143-C3D04CC67CB4}"/>
              </a:ext>
            </a:extLst>
          </p:cNvPr>
          <p:cNvSpPr txBox="1"/>
          <p:nvPr/>
        </p:nvSpPr>
        <p:spPr>
          <a:xfrm>
            <a:off x="4392889" y="3156243"/>
            <a:ext cx="1952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latin typeface="Montserrat"/>
              </a:rPr>
              <a:t>BECOME A SPONSOR!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A1110D0-252C-F442-AB48-E820663E7B3D}"/>
              </a:ext>
            </a:extLst>
          </p:cNvPr>
          <p:cNvSpPr txBox="1"/>
          <p:nvPr/>
        </p:nvSpPr>
        <p:spPr>
          <a:xfrm>
            <a:off x="4392889" y="1163168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latin typeface="Montserrat"/>
              </a:rPr>
              <a:t>ADD A</a:t>
            </a:r>
            <a:r>
              <a:rPr lang="fr-FR" dirty="0"/>
              <a:t> </a:t>
            </a:r>
            <a:r>
              <a:rPr lang="fr-FR" sz="1200" b="1" dirty="0">
                <a:latin typeface="Montserrat"/>
              </a:rPr>
              <a:t>STAR</a:t>
            </a:r>
          </a:p>
        </p:txBody>
      </p:sp>
    </p:spTree>
    <p:extLst>
      <p:ext uri="{BB962C8B-B14F-4D97-AF65-F5344CB8AC3E}">
        <p14:creationId xmlns:p14="http://schemas.microsoft.com/office/powerpoint/2010/main" val="332491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62"/>
          <p:cNvPicPr preferRelativeResize="0"/>
          <p:nvPr/>
        </p:nvPicPr>
        <p:blipFill rotWithShape="1">
          <a:blip r:embed="rId3">
            <a:alphaModFix/>
          </a:blip>
          <a:srcRect l="5229" t="44260" r="9468" b="13429"/>
          <a:stretch/>
        </p:blipFill>
        <p:spPr>
          <a:xfrm>
            <a:off x="0" y="0"/>
            <a:ext cx="9144003" cy="34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62"/>
          <p:cNvSpPr txBox="1"/>
          <p:nvPr/>
        </p:nvSpPr>
        <p:spPr>
          <a:xfrm>
            <a:off x="1236450" y="1711350"/>
            <a:ext cx="774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r>
              <a:rPr lang="fr" sz="3600" b="1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3600" b="1"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5" name="Google Shape;1135;p62"/>
          <p:cNvSpPr txBox="1"/>
          <p:nvPr/>
        </p:nvSpPr>
        <p:spPr>
          <a:xfrm>
            <a:off x="1236450" y="2284050"/>
            <a:ext cx="774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3" name="Google Shape;1143;p62"/>
          <p:cNvSpPr txBox="1">
            <a:spLocks noGrp="1"/>
          </p:cNvSpPr>
          <p:nvPr>
            <p:ph type="sldNum" idx="12"/>
          </p:nvPr>
        </p:nvSpPr>
        <p:spPr>
          <a:xfrm>
            <a:off x="8483698" y="4663203"/>
            <a:ext cx="660300" cy="4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  <p:sp>
        <p:nvSpPr>
          <p:cNvPr id="15" name="Google Shape;1137;p62">
            <a:extLst>
              <a:ext uri="{FF2B5EF4-FFF2-40B4-BE49-F238E27FC236}">
                <a16:creationId xmlns:a16="http://schemas.microsoft.com/office/drawing/2014/main" id="{99BA270F-3BE2-BE47-8908-E9B5568C4AAD}"/>
              </a:ext>
            </a:extLst>
          </p:cNvPr>
          <p:cNvSpPr/>
          <p:nvPr/>
        </p:nvSpPr>
        <p:spPr>
          <a:xfrm>
            <a:off x="2928827" y="3685311"/>
            <a:ext cx="3484800" cy="10854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142875" dist="66675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138;p62">
            <a:extLst>
              <a:ext uri="{FF2B5EF4-FFF2-40B4-BE49-F238E27FC236}">
                <a16:creationId xmlns:a16="http://schemas.microsoft.com/office/drawing/2014/main" id="{D5EADDC5-FCA6-B04A-8126-8DDD89B623EC}"/>
              </a:ext>
            </a:extLst>
          </p:cNvPr>
          <p:cNvSpPr txBox="1"/>
          <p:nvPr/>
        </p:nvSpPr>
        <p:spPr>
          <a:xfrm>
            <a:off x="4110235" y="3688524"/>
            <a:ext cx="2720823" cy="10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fr-FR" sz="105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Romain </a:t>
            </a:r>
            <a:r>
              <a:rPr lang="fr-FR" sz="105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Lenzotti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-FR" sz="900" b="1" dirty="0">
                <a:latin typeface="Montserrat"/>
                <a:ea typeface="Montserrat"/>
                <a:cs typeface="Montserrat"/>
                <a:sym typeface="Montserrat"/>
              </a:rPr>
              <a:t>Consultant / Trainer</a:t>
            </a:r>
            <a:endParaRPr sz="900" b="1" i="0" u="none" strike="noStrike" cap="none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lang="fr-FR" sz="9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-FR" sz="900" dirty="0" err="1">
                <a:latin typeface="Montserrat"/>
                <a:ea typeface="Montserrat"/>
                <a:cs typeface="Montserrat"/>
                <a:sym typeface="Montserrat"/>
              </a:rPr>
              <a:t>rom.lenzotti</a:t>
            </a:r>
            <a:r>
              <a:rPr lang="fr" sz="900" dirty="0">
                <a:latin typeface="Montserrat"/>
                <a:ea typeface="Montserrat"/>
                <a:cs typeface="Montserrat"/>
                <a:sym typeface="Montserrat"/>
              </a:rPr>
              <a:t>@gmail.com</a:t>
            </a:r>
            <a:endParaRPr lang="fr" sz="900" b="0" i="0" u="none" strike="noStrike" cap="none" dirty="0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SzPts val="900"/>
            </a:pPr>
            <a:r>
              <a:rPr lang="fr-FR" sz="900" dirty="0" err="1">
                <a:latin typeface="Montserrat"/>
                <a:ea typeface="Montserrat"/>
                <a:cs typeface="Montserrat"/>
                <a:sym typeface="Montserrat"/>
              </a:rPr>
              <a:t>romain.lenzotti@zenika.com</a:t>
            </a:r>
            <a:endParaRPr lang="fr-FR" sz="9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" name="Google Shape;1141;p62">
            <a:extLst>
              <a:ext uri="{FF2B5EF4-FFF2-40B4-BE49-F238E27FC236}">
                <a16:creationId xmlns:a16="http://schemas.microsoft.com/office/drawing/2014/main" id="{C7470AF8-F356-5C43-B99C-6E37A0222320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2928811" y="3680042"/>
            <a:ext cx="1080850" cy="107775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144;p62">
            <a:extLst>
              <a:ext uri="{FF2B5EF4-FFF2-40B4-BE49-F238E27FC236}">
                <a16:creationId xmlns:a16="http://schemas.microsoft.com/office/drawing/2014/main" id="{9D3314CF-E79D-B94D-A6AF-209EDAD3FD53}"/>
              </a:ext>
            </a:extLst>
          </p:cNvPr>
          <p:cNvSpPr/>
          <p:nvPr/>
        </p:nvSpPr>
        <p:spPr>
          <a:xfrm rot="-5400000" flipH="1">
            <a:off x="5847523" y="4200843"/>
            <a:ext cx="1086900" cy="45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35982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2198</TotalTime>
  <Words>570</Words>
  <Application>Microsoft Macintosh PowerPoint</Application>
  <PresentationFormat>Affichage à l'écran (16:9)</PresentationFormat>
  <Paragraphs>196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6" baseType="lpstr">
      <vt:lpstr>Source Sans Pro</vt:lpstr>
      <vt:lpstr>Montserrat SemiBold</vt:lpstr>
      <vt:lpstr>Source Sans Pro Light</vt:lpstr>
      <vt:lpstr>Montserrat</vt:lpstr>
      <vt:lpstr>Montserrat Light</vt:lpstr>
      <vt:lpstr>Arial</vt:lpstr>
      <vt:lpstr>Simple Light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ŔөΜ ΜαЌιΤΔ</cp:lastModifiedBy>
  <cp:revision>23</cp:revision>
  <dcterms:modified xsi:type="dcterms:W3CDTF">2020-07-28T06:44:39Z</dcterms:modified>
</cp:coreProperties>
</file>